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9" r:id="rId23"/>
    <p:sldId id="280" r:id="rId24"/>
    <p:sldId id="281" r:id="rId25"/>
    <p:sldId id="287" r:id="rId26"/>
    <p:sldId id="286" r:id="rId27"/>
    <p:sldId id="285" r:id="rId28"/>
    <p:sldId id="284" r:id="rId29"/>
    <p:sldId id="283" r:id="rId30"/>
    <p:sldId id="282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3" r:id="rId44"/>
    <p:sldId id="302" r:id="rId45"/>
    <p:sldId id="304" r:id="rId46"/>
    <p:sldId id="314" r:id="rId47"/>
    <p:sldId id="313" r:id="rId48"/>
    <p:sldId id="312" r:id="rId49"/>
    <p:sldId id="311" r:id="rId50"/>
    <p:sldId id="310" r:id="rId51"/>
    <p:sldId id="309" r:id="rId52"/>
    <p:sldId id="308" r:id="rId53"/>
    <p:sldId id="307" r:id="rId54"/>
    <p:sldId id="30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4A2F-0C73-48F2-A78D-BA4C0805F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03C79-FABA-407D-97D9-2FDBAB5C6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41DE7-9B45-42F3-B3F5-D6E80F1A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ED31C-7CBC-48CE-B66A-27B8A9738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BEEF7-FBF1-4AC4-939B-B3CB444E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25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856E-9639-4ED6-A7A8-2AB35A0B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879E2-4B11-45D2-A120-0BA929673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E0179-03D1-472F-97A9-E3FAADA5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FE199-306B-422E-9303-809516196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B181A-39AF-4885-9690-8377645B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8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72356-92D6-4A60-8BFB-52456FACE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22925-FF1E-4440-A3F5-E09918628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15605-A24D-4FC9-A3C8-45C52C90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8FF4-68A1-4357-A3E6-0B6D4C837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9A7B0-DF26-4572-B034-DDF9881B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7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D430-D307-4B2E-9E2B-19431AA9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A8893-2E5F-47A2-AE13-D148493C7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85A2A-0A08-49E1-A37E-A174107E7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CF727-91AB-4D43-8E8F-1C1B3C44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578B-B2AC-4DFE-88C0-07F44836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2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8427-74E9-441F-AB1B-479B727B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A071-0D36-429C-80D5-9E958DEFB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ABBBB-435F-48BB-A933-FA1B283E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A674A-B8B6-458A-A68B-CB232973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D5CCA-EDFD-4C10-B2CC-C68EB05F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8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6DBE-F1FC-4D26-87A8-DE747AC3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EA354-6E7D-465E-97F8-EAA4D9D30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B4CB5-955E-4785-98E6-3A772E29D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33028-0D57-4A24-8349-A628DB10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A171F-16FF-472E-AA83-539C15322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9E284-3927-4E06-B3E9-AA6F2321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701F-1947-4978-8EF9-42CFA2346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90943-496C-4BBA-8C13-DCB7E573D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52603-C228-4BA1-8C8B-98A3A388A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13E99-EFB5-4244-BE43-5FC8AC4D3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53623-5A7D-453C-9F96-1EFC3EA46A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F8D032-9268-4A83-B5A2-69037C23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98BED-C59C-4836-96AC-EC311275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8FEF48-D885-4460-B48D-630F2636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71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4BA4-5595-4550-BF8D-D2B3F199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47D5E-ED27-4EFC-ACEE-AF8FE1FA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365F0-1B1F-4DCA-A5DC-53EE169E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EBE9A-3587-45E1-A41E-E8C8D4C5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1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B7951E-50BC-464A-A12E-CEA16ECD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665EE-2A0B-4E3B-86EC-406C009A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66E19-1008-4A6D-98C8-1E368FF7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24D0-BE96-4547-816A-FFA3F5EF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9ADD-02AC-447E-BE62-D8642F021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BB7CF-3C53-435C-90A1-BB50F6A2D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12C0C-FE87-447A-8BE3-E8117E19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E184D-DD17-4330-B5D5-54498104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E44CE-F5F1-4F58-8955-CB8DE4D8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1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321B-BEFD-4647-9287-C567E667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F5C106-F786-4563-8F31-663656F0C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1023D-7D25-458E-92ED-42F424057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E7CB4-D382-4BE7-927A-65AC7DED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81F0E-DE52-43BC-9667-D549DAE5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A7306-3CA5-4E48-B4BD-881B3D07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5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B5F511-A14B-4858-AD0A-7CEF17D54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454F7-1891-4E06-AD65-08E9DC48A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3DDA7-4374-4420-9BB1-CA6AD5F35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5935C-DC2D-421E-8756-A007715AA14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27960-0D52-465F-B512-8C8514371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4D549-4F2B-4D32-959F-5801B4355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592EE-9652-4827-9565-B7F0C780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2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Y7uwvMOA6-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zycfu79Y8Fw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76CD-796C-4C0B-83B4-2FB7F7A7F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مبانی و کاربردهای هوش مصنوعی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3416C-7337-401C-8C5D-A53A3D14A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53718"/>
            <a:ext cx="9144000" cy="1655762"/>
          </a:xfrm>
        </p:spPr>
        <p:txBody>
          <a:bodyPr/>
          <a:lstStyle/>
          <a:p>
            <a:r>
              <a:rPr lang="fa-IR" b="1" dirty="0">
                <a:cs typeface="B Nazanin" panose="00000400000000000000" pitchFamily="2" charset="-78"/>
              </a:rPr>
              <a:t>جلسه اول کلاس حل تمرین</a:t>
            </a:r>
          </a:p>
          <a:p>
            <a:r>
              <a:rPr lang="fa-IR" b="1" dirty="0">
                <a:cs typeface="B Nazanin" panose="00000400000000000000" pitchFamily="2" charset="-78"/>
              </a:rPr>
              <a:t>مهر ۱۴۰۰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844EC-5386-4F5B-975B-E378B29C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9" y="550029"/>
            <a:ext cx="2410161" cy="1629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06B11-3A52-4E3F-87D5-C41E53787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377" y="578608"/>
            <a:ext cx="2105319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44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A09C0-78FB-477D-8487-FA665FD7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8979"/>
            <a:ext cx="10515600" cy="1325563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ویدیوی آموزش الگوریتم</a:t>
            </a:r>
            <a:r>
              <a:rPr lang="en-US" sz="3200" dirty="0">
                <a:solidFill>
                  <a:srgbClr val="FF0000"/>
                </a:solidFill>
                <a:cs typeface="B Nazanin" panose="00000400000000000000" pitchFamily="2" charset="-78"/>
              </a:rPr>
              <a:t> </a:t>
            </a:r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گرافی </a:t>
            </a:r>
            <a:r>
              <a:rPr lang="en-US" sz="3200" dirty="0">
                <a:solidFill>
                  <a:srgbClr val="FF0000"/>
                </a:solidFill>
                <a:cs typeface="B Nazanin" panose="00000400000000000000" pitchFamily="2" charset="-78"/>
              </a:rPr>
              <a:t>BFS</a:t>
            </a:r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 همراه با مثال</a:t>
            </a:r>
            <a:endParaRPr lang="en-US" sz="32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7774-0FC6-4288-BD9C-1C704030D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248" y="1220724"/>
            <a:ext cx="4302551" cy="587636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fa-IR" sz="2400" dirty="0">
                <a:cs typeface="B Nazanin" panose="00000400000000000000" pitchFamily="2" charset="-78"/>
              </a:rPr>
              <a:t>ویدیوی زیر در این </a:t>
            </a:r>
            <a:r>
              <a:rPr lang="fa-IR" sz="2400" dirty="0">
                <a:cs typeface="B Nazanin" panose="00000400000000000000" pitchFamily="2" charset="-78"/>
                <a:hlinkClick r:id="rId4"/>
              </a:rPr>
              <a:t>لینک</a:t>
            </a:r>
            <a:r>
              <a:rPr lang="fa-IR" sz="2400" dirty="0">
                <a:cs typeface="B Nazanin" panose="00000400000000000000" pitchFamily="2" charset="-78"/>
              </a:rPr>
              <a:t> قابل مشاهده است. 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5" name="BFS_graph_search_Algorithm_Y7uwvMOA6-s_299">
            <a:hlinkClick r:id="" action="ppaction://media"/>
            <a:extLst>
              <a:ext uri="{FF2B5EF4-FFF2-40B4-BE49-F238E27FC236}">
                <a16:creationId xmlns:a16="http://schemas.microsoft.com/office/drawing/2014/main" id="{DBCF47A2-77CE-43B9-BF3B-FACF4130D5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2813" y="1794185"/>
            <a:ext cx="8666374" cy="487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252F-53D0-41B4-86E4-6B14C068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3200" dirty="0">
                <a:cs typeface="B Nazanin" panose="00000400000000000000" pitchFamily="2" charset="-78"/>
              </a:rPr>
              <a:t>        </a:t>
            </a:r>
            <a:r>
              <a:rPr lang="fa-IR" sz="3200" dirty="0">
                <a:cs typeface="B Nazanin" panose="00000400000000000000" pitchFamily="2" charset="-78"/>
              </a:rPr>
              <a:t>جستجوی </a:t>
            </a:r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گرافی</a:t>
            </a:r>
            <a:r>
              <a:rPr lang="fa-IR" sz="3200" dirty="0">
                <a:cs typeface="B Nazanin" panose="00000400000000000000" pitchFamily="2" charset="-78"/>
              </a:rPr>
              <a:t> با استفاده از الگوریتم </a:t>
            </a:r>
            <a:r>
              <a:rPr lang="en-US" sz="3200" dirty="0">
                <a:cs typeface="B Nazanin" panose="00000400000000000000" pitchFamily="2" charset="-78"/>
              </a:rPr>
              <a:t>BFS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FC7A1-7C12-4A5A-9269-D2BAF5758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9550"/>
          </a:xfrm>
        </p:spPr>
        <p:txBody>
          <a:bodyPr/>
          <a:lstStyle/>
          <a:p>
            <a:pPr marL="0" indent="0" algn="r">
              <a:buNone/>
            </a:pPr>
            <a:r>
              <a:rPr lang="fa-IR" dirty="0">
                <a:cs typeface="B Nazanin" panose="00000400000000000000" pitchFamily="2" charset="-78"/>
              </a:rPr>
              <a:t>توجه : آزمون هدف در هنگام </a:t>
            </a:r>
            <a:r>
              <a:rPr lang="fa-IR" u="sng" dirty="0">
                <a:cs typeface="B Nazanin" panose="00000400000000000000" pitchFamily="2" charset="-78"/>
              </a:rPr>
              <a:t>بسط نود</a:t>
            </a:r>
            <a:r>
              <a:rPr lang="fa-IR" dirty="0">
                <a:cs typeface="B Nazanin" panose="00000400000000000000" pitchFamily="2" charset="-78"/>
              </a:rPr>
              <a:t> انجام می پذیرد و در شرایط یکسان براساس حروف الفبا عمل شود.</a:t>
            </a:r>
            <a:endParaRPr lang="en-US" dirty="0">
              <a:cs typeface="B Nazanin" panose="00000400000000000000" pitchFamily="2" charset="-78"/>
            </a:endParaRPr>
          </a:p>
        </p:txBody>
      </p:sp>
      <p:grpSp>
        <p:nvGrpSpPr>
          <p:cNvPr id="4" name="Google Shape;15726;p132">
            <a:extLst>
              <a:ext uri="{FF2B5EF4-FFF2-40B4-BE49-F238E27FC236}">
                <a16:creationId xmlns:a16="http://schemas.microsoft.com/office/drawing/2014/main" id="{61C355F8-EAAE-42A0-A70F-C1BD568F275C}"/>
              </a:ext>
            </a:extLst>
          </p:cNvPr>
          <p:cNvGrpSpPr/>
          <p:nvPr/>
        </p:nvGrpSpPr>
        <p:grpSpPr>
          <a:xfrm>
            <a:off x="10637364" y="823169"/>
            <a:ext cx="716436" cy="409473"/>
            <a:chOff x="3961923" y="2486317"/>
            <a:chExt cx="364415" cy="220936"/>
          </a:xfrm>
          <a:solidFill>
            <a:srgbClr val="FF0000"/>
          </a:solidFill>
        </p:grpSpPr>
        <p:sp>
          <p:nvSpPr>
            <p:cNvPr id="5" name="Google Shape;15727;p132">
              <a:extLst>
                <a:ext uri="{FF2B5EF4-FFF2-40B4-BE49-F238E27FC236}">
                  <a16:creationId xmlns:a16="http://schemas.microsoft.com/office/drawing/2014/main" id="{3F5AEBD4-A33B-4C1F-B4A4-6ADF37C1ACFB}"/>
                </a:ext>
              </a:extLst>
            </p:cNvPr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728;p132">
              <a:extLst>
                <a:ext uri="{FF2B5EF4-FFF2-40B4-BE49-F238E27FC236}">
                  <a16:creationId xmlns:a16="http://schemas.microsoft.com/office/drawing/2014/main" id="{0FFA9536-D451-4647-A3AA-F1083D7DE58D}"/>
                </a:ext>
              </a:extLst>
            </p:cNvPr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729;p132">
              <a:extLst>
                <a:ext uri="{FF2B5EF4-FFF2-40B4-BE49-F238E27FC236}">
                  <a16:creationId xmlns:a16="http://schemas.microsoft.com/office/drawing/2014/main" id="{42E74304-C851-43C5-9691-233A4EF87E16}"/>
                </a:ext>
              </a:extLst>
            </p:cNvPr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730;p132">
              <a:extLst>
                <a:ext uri="{FF2B5EF4-FFF2-40B4-BE49-F238E27FC236}">
                  <a16:creationId xmlns:a16="http://schemas.microsoft.com/office/drawing/2014/main" id="{E42D2350-A0C3-4DCA-A0F7-CA082F407CDF}"/>
                </a:ext>
              </a:extLst>
            </p:cNvPr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69C8B75-F47F-480A-892A-9704E476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171" y="2875175"/>
            <a:ext cx="5529658" cy="35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6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9968C4-52FF-4277-8F8D-1D669950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1329"/>
            <a:ext cx="12192000" cy="32666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267FC-3622-4803-B47C-E09259E6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2" y="197963"/>
            <a:ext cx="5529658" cy="35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22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8D51C3-6369-45EE-B80C-E01754464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5223"/>
            <a:ext cx="12192000" cy="3289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5FC1B-6CBF-4EAD-9452-B0A343C8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2" y="197963"/>
            <a:ext cx="5529658" cy="35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63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A56559-A375-4101-951A-9EA593F3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624"/>
            <a:ext cx="12192000" cy="330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E99E5-3754-4675-B8A1-90F67E20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2" y="197963"/>
            <a:ext cx="5529658" cy="35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2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386EB-7EAB-480E-820D-126C5663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0766"/>
            <a:ext cx="12192000" cy="3369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B8DC8-28C7-4150-BBD8-2B760B18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2" y="197963"/>
            <a:ext cx="5529658" cy="35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57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252F-53D0-41B4-86E4-6B14C068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3200" dirty="0">
                <a:cs typeface="B Nazanin" panose="00000400000000000000" pitchFamily="2" charset="-78"/>
              </a:rPr>
              <a:t>        </a:t>
            </a:r>
            <a:r>
              <a:rPr lang="fa-IR" sz="3200" dirty="0">
                <a:cs typeface="B Nazanin" panose="00000400000000000000" pitchFamily="2" charset="-78"/>
              </a:rPr>
              <a:t>جستجوی </a:t>
            </a:r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درختی</a:t>
            </a:r>
            <a:r>
              <a:rPr lang="fa-IR" sz="3200" dirty="0">
                <a:cs typeface="B Nazanin" panose="00000400000000000000" pitchFamily="2" charset="-78"/>
              </a:rPr>
              <a:t> با استفاده از الگوریتم </a:t>
            </a:r>
            <a:r>
              <a:rPr lang="en-US" sz="3200" dirty="0">
                <a:cs typeface="B Nazanin" panose="00000400000000000000" pitchFamily="2" charset="-78"/>
              </a:rPr>
              <a:t>BFS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FC7A1-7C12-4A5A-9269-D2BAF5758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9550"/>
          </a:xfrm>
        </p:spPr>
        <p:txBody>
          <a:bodyPr/>
          <a:lstStyle/>
          <a:p>
            <a:pPr marL="0" indent="0" algn="r">
              <a:buNone/>
            </a:pPr>
            <a:r>
              <a:rPr lang="fa-IR" dirty="0">
                <a:cs typeface="B Nazanin" panose="00000400000000000000" pitchFamily="2" charset="-78"/>
              </a:rPr>
              <a:t>توجه : آزمون هدف در هنگام </a:t>
            </a:r>
            <a:r>
              <a:rPr lang="fa-IR" u="sng" dirty="0">
                <a:cs typeface="B Nazanin" panose="00000400000000000000" pitchFamily="2" charset="-78"/>
              </a:rPr>
              <a:t>بسط نود</a:t>
            </a:r>
            <a:r>
              <a:rPr lang="fa-IR" dirty="0">
                <a:cs typeface="B Nazanin" panose="00000400000000000000" pitchFamily="2" charset="-78"/>
              </a:rPr>
              <a:t> انجام می پذیرد و در شرایط یکسان براساس حروف الفبا عمل شود.</a:t>
            </a:r>
            <a:endParaRPr lang="en-US" dirty="0">
              <a:cs typeface="B Nazanin" panose="00000400000000000000" pitchFamily="2" charset="-78"/>
            </a:endParaRPr>
          </a:p>
        </p:txBody>
      </p:sp>
      <p:grpSp>
        <p:nvGrpSpPr>
          <p:cNvPr id="4" name="Google Shape;15726;p132">
            <a:extLst>
              <a:ext uri="{FF2B5EF4-FFF2-40B4-BE49-F238E27FC236}">
                <a16:creationId xmlns:a16="http://schemas.microsoft.com/office/drawing/2014/main" id="{61C355F8-EAAE-42A0-A70F-C1BD568F275C}"/>
              </a:ext>
            </a:extLst>
          </p:cNvPr>
          <p:cNvGrpSpPr/>
          <p:nvPr/>
        </p:nvGrpSpPr>
        <p:grpSpPr>
          <a:xfrm>
            <a:off x="10637364" y="823169"/>
            <a:ext cx="716436" cy="409473"/>
            <a:chOff x="3961923" y="2486317"/>
            <a:chExt cx="364415" cy="220936"/>
          </a:xfrm>
          <a:solidFill>
            <a:srgbClr val="FF0000"/>
          </a:solidFill>
        </p:grpSpPr>
        <p:sp>
          <p:nvSpPr>
            <p:cNvPr id="5" name="Google Shape;15727;p132">
              <a:extLst>
                <a:ext uri="{FF2B5EF4-FFF2-40B4-BE49-F238E27FC236}">
                  <a16:creationId xmlns:a16="http://schemas.microsoft.com/office/drawing/2014/main" id="{3F5AEBD4-A33B-4C1F-B4A4-6ADF37C1ACFB}"/>
                </a:ext>
              </a:extLst>
            </p:cNvPr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728;p132">
              <a:extLst>
                <a:ext uri="{FF2B5EF4-FFF2-40B4-BE49-F238E27FC236}">
                  <a16:creationId xmlns:a16="http://schemas.microsoft.com/office/drawing/2014/main" id="{0FFA9536-D451-4647-A3AA-F1083D7DE58D}"/>
                </a:ext>
              </a:extLst>
            </p:cNvPr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729;p132">
              <a:extLst>
                <a:ext uri="{FF2B5EF4-FFF2-40B4-BE49-F238E27FC236}">
                  <a16:creationId xmlns:a16="http://schemas.microsoft.com/office/drawing/2014/main" id="{42E74304-C851-43C5-9691-233A4EF87E16}"/>
                </a:ext>
              </a:extLst>
            </p:cNvPr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730;p132">
              <a:extLst>
                <a:ext uri="{FF2B5EF4-FFF2-40B4-BE49-F238E27FC236}">
                  <a16:creationId xmlns:a16="http://schemas.microsoft.com/office/drawing/2014/main" id="{E42D2350-A0C3-4DCA-A0F7-CA082F407CDF}"/>
                </a:ext>
              </a:extLst>
            </p:cNvPr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69C8B75-F47F-480A-892A-9704E476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171" y="2875175"/>
            <a:ext cx="5529658" cy="35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4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D646F1-8642-4DAA-B5EE-C9D1E374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177"/>
            <a:ext cx="12192000" cy="3302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41515-8966-4B2F-80FB-636C35E8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2" y="179110"/>
            <a:ext cx="5529658" cy="35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5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6FB77-D8D2-496A-87D8-01AE519C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7170"/>
            <a:ext cx="12192000" cy="3088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0FAEA-FA83-4BA6-9693-3987EED2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2" y="160256"/>
            <a:ext cx="5529658" cy="35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2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FBC60-6194-4C09-8C26-5CD19B3F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459"/>
            <a:ext cx="12192000" cy="3206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541632-6604-4110-8D60-832ED4B0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2" y="141403"/>
            <a:ext cx="5529658" cy="35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1850-156F-4377-8CE9-85D4E388A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a-IR" sz="4400" dirty="0">
                <a:solidFill>
                  <a:srgbClr val="FF0000"/>
                </a:solidFill>
                <a:cs typeface="B Nazanin" panose="00000400000000000000" pitchFamily="2" charset="-78"/>
              </a:rPr>
              <a:t>محیط وظیفه و انواع محیط‌ ها و فرموله بندی مسائل</a:t>
            </a:r>
            <a:endParaRPr lang="en-US" sz="44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cxnSp>
        <p:nvCxnSpPr>
          <p:cNvPr id="4" name="Google Shape;290;p54">
            <a:extLst>
              <a:ext uri="{FF2B5EF4-FFF2-40B4-BE49-F238E27FC236}">
                <a16:creationId xmlns:a16="http://schemas.microsoft.com/office/drawing/2014/main" id="{6B0E8AA5-3E28-4255-BDA1-27C2C9D42973}"/>
              </a:ext>
            </a:extLst>
          </p:cNvPr>
          <p:cNvCxnSpPr>
            <a:cxnSpLocks/>
          </p:cNvCxnSpPr>
          <p:nvPr/>
        </p:nvCxnSpPr>
        <p:spPr>
          <a:xfrm flipV="1">
            <a:off x="3908981" y="4138368"/>
            <a:ext cx="4374037" cy="80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2815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A03C4-7A48-4D0E-9636-853441A0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7868"/>
            <a:ext cx="12192000" cy="3260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517C7-13B5-44AC-8AF6-0FC99FBB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2" y="141403"/>
            <a:ext cx="5529658" cy="35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97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46FA-AAE4-4BE8-A5FB-A98A8B9A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       مثالی دیگر از </a:t>
            </a:r>
            <a:r>
              <a:rPr lang="en-US" sz="3200" dirty="0">
                <a:solidFill>
                  <a:srgbClr val="FF0000"/>
                </a:solidFill>
                <a:cs typeface="B Nazanin" panose="00000400000000000000" pitchFamily="2" charset="-78"/>
              </a:rPr>
              <a:t>BFS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A47F6-9357-4721-A462-638D7C564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5634046" cy="29436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F80233-D477-420D-953C-8C196F440AE9}"/>
              </a:ext>
            </a:extLst>
          </p:cNvPr>
          <p:cNvSpPr txBox="1"/>
          <p:nvPr/>
        </p:nvSpPr>
        <p:spPr>
          <a:xfrm>
            <a:off x="6932629" y="1470581"/>
            <a:ext cx="4421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آزمون هدف هنگام تولید نود صورت می پذیرد و جستجو درختی است.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5BB21-93CE-499A-BB29-DCBD407B3369}"/>
              </a:ext>
            </a:extLst>
          </p:cNvPr>
          <p:cNvSpPr txBox="1"/>
          <p:nvPr/>
        </p:nvSpPr>
        <p:spPr>
          <a:xfrm>
            <a:off x="527901" y="3638746"/>
            <a:ext cx="59443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Start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→ 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→ 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→ 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→ A → 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→ B → 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→ D → Goal2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3B0E33-70E0-495C-B79F-C7EC7D07D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593" y="3123218"/>
            <a:ext cx="3095625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5D2496-5975-4CE4-901C-A9A27614FF4B}"/>
              </a:ext>
            </a:extLst>
          </p:cNvPr>
          <p:cNvSpPr txBox="1"/>
          <p:nvPr/>
        </p:nvSpPr>
        <p:spPr>
          <a:xfrm>
            <a:off x="3695307" y="5967167"/>
            <a:ext cx="7861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؟</a:t>
            </a:r>
            <a:r>
              <a:rPr lang="fa-IR" dirty="0">
                <a:cs typeface="B Nazanin" panose="00000400000000000000" pitchFamily="2" charset="-78"/>
              </a:rPr>
              <a:t> آیا مسیری که </a:t>
            </a:r>
            <a:r>
              <a:rPr lang="en-US" dirty="0">
                <a:cs typeface="B Nazanin" panose="00000400000000000000" pitchFamily="2" charset="-78"/>
              </a:rPr>
              <a:t>BFS</a:t>
            </a:r>
            <a:r>
              <a:rPr lang="fa-IR" dirty="0">
                <a:cs typeface="B Nazanin" panose="00000400000000000000" pitchFamily="2" charset="-78"/>
              </a:rPr>
              <a:t> به آن رسیده است، مسیر بهینه است؟</a:t>
            </a:r>
            <a:endParaRPr lang="en-US" dirty="0">
              <a:cs typeface="B Nazanin" panose="00000400000000000000" pitchFamily="2" charset="-78"/>
            </a:endParaRPr>
          </a:p>
        </p:txBody>
      </p:sp>
      <p:grpSp>
        <p:nvGrpSpPr>
          <p:cNvPr id="11" name="Google Shape;15726;p132">
            <a:extLst>
              <a:ext uri="{FF2B5EF4-FFF2-40B4-BE49-F238E27FC236}">
                <a16:creationId xmlns:a16="http://schemas.microsoft.com/office/drawing/2014/main" id="{35089D6E-2133-4A51-B55C-35043AAC7437}"/>
              </a:ext>
            </a:extLst>
          </p:cNvPr>
          <p:cNvGrpSpPr/>
          <p:nvPr/>
        </p:nvGrpSpPr>
        <p:grpSpPr>
          <a:xfrm>
            <a:off x="10637364" y="823169"/>
            <a:ext cx="716436" cy="409473"/>
            <a:chOff x="3961923" y="2486317"/>
            <a:chExt cx="364415" cy="220936"/>
          </a:xfrm>
          <a:solidFill>
            <a:srgbClr val="FF0000"/>
          </a:solidFill>
        </p:grpSpPr>
        <p:sp>
          <p:nvSpPr>
            <p:cNvPr id="12" name="Google Shape;15727;p132">
              <a:extLst>
                <a:ext uri="{FF2B5EF4-FFF2-40B4-BE49-F238E27FC236}">
                  <a16:creationId xmlns:a16="http://schemas.microsoft.com/office/drawing/2014/main" id="{B3FD58A0-0FE3-4E94-8F7E-EF064E21E9C6}"/>
                </a:ext>
              </a:extLst>
            </p:cNvPr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28;p132">
              <a:extLst>
                <a:ext uri="{FF2B5EF4-FFF2-40B4-BE49-F238E27FC236}">
                  <a16:creationId xmlns:a16="http://schemas.microsoft.com/office/drawing/2014/main" id="{858AE1F0-C6B9-4F7D-98DA-099B17CDBA43}"/>
                </a:ext>
              </a:extLst>
            </p:cNvPr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729;p132">
              <a:extLst>
                <a:ext uri="{FF2B5EF4-FFF2-40B4-BE49-F238E27FC236}">
                  <a16:creationId xmlns:a16="http://schemas.microsoft.com/office/drawing/2014/main" id="{BE31D576-B81E-4455-85D8-F1DE2EB84D48}"/>
                </a:ext>
              </a:extLst>
            </p:cNvPr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730;p132">
              <a:extLst>
                <a:ext uri="{FF2B5EF4-FFF2-40B4-BE49-F238E27FC236}">
                  <a16:creationId xmlns:a16="http://schemas.microsoft.com/office/drawing/2014/main" id="{DD4D6163-A386-4333-8523-F046DC419133}"/>
                </a:ext>
              </a:extLst>
            </p:cNvPr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4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93DA-E7E0-4918-B58E-1CFB0E4A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جستجوی هزینه یکنواخت - </a:t>
            </a:r>
            <a:r>
              <a:rPr lang="en-US" sz="3200" dirty="0">
                <a:solidFill>
                  <a:srgbClr val="FF0000"/>
                </a:solidFill>
                <a:cs typeface="B Nazanin" panose="00000400000000000000" pitchFamily="2" charset="-78"/>
              </a:rPr>
              <a:t>UCS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55B6-D070-467D-B177-80BD72EF8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775"/>
            <a:ext cx="10515600" cy="4216188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dirty="0">
                <a:cs typeface="B Nazanin" panose="00000400000000000000" pitchFamily="2" charset="-78"/>
              </a:rPr>
              <a:t> استراتژی : در هر لحظه گره ای برای بسط دادن انتخاب می‌شود که هزینه رسیدن به آن گره تا آن لحظه مینیمم باشد.</a:t>
            </a:r>
          </a:p>
          <a:p>
            <a:pPr marL="0" indent="0" algn="r">
              <a:buNone/>
            </a:pPr>
            <a:endParaRPr lang="fa-IR" dirty="0">
              <a:cs typeface="B Nazanin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dirty="0">
                <a:cs typeface="B Nazanin" panose="00000400000000000000" pitchFamily="2" charset="-78"/>
              </a:rPr>
              <a:t> هم ارز با </a:t>
            </a:r>
            <a:r>
              <a:rPr lang="en-US" dirty="0">
                <a:cs typeface="B Nazanin" panose="00000400000000000000" pitchFamily="2" charset="-78"/>
              </a:rPr>
              <a:t>BFS</a:t>
            </a:r>
            <a:r>
              <a:rPr lang="fa-IR" dirty="0">
                <a:cs typeface="B Nazanin" panose="00000400000000000000" pitchFamily="2" charset="-78"/>
              </a:rPr>
              <a:t> اگر هزینه هر یال برابر با ۱ باشد.</a:t>
            </a:r>
          </a:p>
          <a:p>
            <a:pPr marL="0" indent="0" algn="r" rtl="1">
              <a:buNone/>
            </a:pPr>
            <a:endParaRPr lang="fa-IR" dirty="0">
              <a:cs typeface="B Nazanin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dirty="0">
                <a:cs typeface="B Nazanin" panose="00000400000000000000" pitchFamily="2" charset="-78"/>
              </a:rPr>
              <a:t> دو تفاوت عمده با ‌</a:t>
            </a:r>
            <a:r>
              <a:rPr lang="en-US" dirty="0">
                <a:cs typeface="B Nazanin" panose="00000400000000000000" pitchFamily="2" charset="-78"/>
              </a:rPr>
              <a:t>BFS</a:t>
            </a:r>
            <a:endParaRPr lang="en-US" sz="1800" b="1" i="0" u="none" strike="noStrike" baseline="0" dirty="0">
              <a:latin typeface="BMitraBold"/>
            </a:endParaRPr>
          </a:p>
          <a:p>
            <a:pPr algn="r" rtl="1"/>
            <a:r>
              <a:rPr lang="fa-IR" sz="1800" b="0" i="0" u="none" strike="noStrike" baseline="0" dirty="0">
                <a:latin typeface="BMitra"/>
                <a:cs typeface="B Nazanin" panose="00000400000000000000" pitchFamily="2" charset="-78"/>
              </a:rPr>
              <a:t>آزمون هدف بر روی یک نود هنگام انتخاب آن برای بسط اعمال میشود.</a:t>
            </a:r>
          </a:p>
          <a:p>
            <a:pPr algn="r" rtl="1"/>
            <a:r>
              <a:rPr lang="fa-IR" sz="1800" b="0" i="0" u="none" strike="noStrike" baseline="0" dirty="0">
                <a:latin typeface="BMitra"/>
                <a:cs typeface="B Nazanin" panose="00000400000000000000" pitchFamily="2" charset="-78"/>
              </a:rPr>
              <a:t>فرض کنید نودی تولید شده باشد که وضعیت آن نود قبلا در مجموعه </a:t>
            </a:r>
            <a:r>
              <a:rPr lang="en-US" sz="1800" b="1" i="0" u="none" strike="noStrike" baseline="0" dirty="0">
                <a:latin typeface="BMitraBold"/>
                <a:cs typeface="B Nazanin" panose="00000400000000000000" pitchFamily="2" charset="-78"/>
              </a:rPr>
              <a:t>frontier </a:t>
            </a:r>
            <a:r>
              <a:rPr lang="fa-IR" sz="1800" b="0" i="0" u="none" strike="noStrike" baseline="0" dirty="0">
                <a:latin typeface="BMitra"/>
                <a:cs typeface="B Nazanin" panose="00000400000000000000" pitchFamily="2" charset="-78"/>
              </a:rPr>
              <a:t>وارد شده باشد، دراین صورت اگر نود جدید حاوی مسیر بهتری نسبت به نود قبلی باشد، آن نود را با نود موجود در </a:t>
            </a:r>
            <a:r>
              <a:rPr lang="en-US" sz="1800" dirty="0">
                <a:latin typeface="BMitra"/>
                <a:cs typeface="B Nazanin" panose="00000400000000000000" pitchFamily="2" charset="-78"/>
              </a:rPr>
              <a:t>frontier</a:t>
            </a:r>
            <a:r>
              <a:rPr lang="fa-IR" sz="1800" dirty="0">
                <a:latin typeface="BMitra"/>
                <a:cs typeface="B Nazanin" panose="00000400000000000000" pitchFamily="2" charset="-78"/>
              </a:rPr>
              <a:t> جایگزین می کنیم.</a:t>
            </a:r>
            <a:endParaRPr lang="fa-IR" sz="1800" b="0" i="0" u="none" strike="noStrike" baseline="0" dirty="0">
              <a:latin typeface="BMitra"/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72953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0CF5-DCC5-4F30-9C06-B5052003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شبه کد الگوریتم </a:t>
            </a:r>
            <a:r>
              <a:rPr lang="en-US" sz="3200" dirty="0">
                <a:solidFill>
                  <a:srgbClr val="FF0000"/>
                </a:solidFill>
                <a:cs typeface="B Nazanin" panose="00000400000000000000" pitchFamily="2" charset="-78"/>
              </a:rPr>
              <a:t>UCS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E46CE-07A6-4649-B88B-0F10FA7D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864"/>
            <a:ext cx="9370042" cy="47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66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252F-53D0-41B4-86E4-6B14C068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3200" dirty="0">
                <a:cs typeface="B Nazanin" panose="00000400000000000000" pitchFamily="2" charset="-78"/>
              </a:rPr>
              <a:t>        </a:t>
            </a:r>
            <a:r>
              <a:rPr lang="fa-IR" sz="3200" dirty="0">
                <a:cs typeface="B Nazanin" panose="00000400000000000000" pitchFamily="2" charset="-78"/>
              </a:rPr>
              <a:t>مثال جستجو با استفاده از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الگوریتم </a:t>
            </a:r>
            <a:r>
              <a:rPr lang="en-US" sz="3200" dirty="0">
                <a:cs typeface="B Nazanin" panose="00000400000000000000" pitchFamily="2" charset="-78"/>
              </a:rPr>
              <a:t>UCS</a:t>
            </a:r>
          </a:p>
        </p:txBody>
      </p:sp>
      <p:grpSp>
        <p:nvGrpSpPr>
          <p:cNvPr id="4" name="Google Shape;15726;p132">
            <a:extLst>
              <a:ext uri="{FF2B5EF4-FFF2-40B4-BE49-F238E27FC236}">
                <a16:creationId xmlns:a16="http://schemas.microsoft.com/office/drawing/2014/main" id="{61C355F8-EAAE-42A0-A70F-C1BD568F275C}"/>
              </a:ext>
            </a:extLst>
          </p:cNvPr>
          <p:cNvGrpSpPr/>
          <p:nvPr/>
        </p:nvGrpSpPr>
        <p:grpSpPr>
          <a:xfrm>
            <a:off x="10637364" y="823169"/>
            <a:ext cx="716436" cy="409473"/>
            <a:chOff x="3961923" y="2486317"/>
            <a:chExt cx="364415" cy="220936"/>
          </a:xfrm>
          <a:solidFill>
            <a:srgbClr val="FF0000"/>
          </a:solidFill>
        </p:grpSpPr>
        <p:sp>
          <p:nvSpPr>
            <p:cNvPr id="5" name="Google Shape;15727;p132">
              <a:extLst>
                <a:ext uri="{FF2B5EF4-FFF2-40B4-BE49-F238E27FC236}">
                  <a16:creationId xmlns:a16="http://schemas.microsoft.com/office/drawing/2014/main" id="{3F5AEBD4-A33B-4C1F-B4A4-6ADF37C1ACFB}"/>
                </a:ext>
              </a:extLst>
            </p:cNvPr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728;p132">
              <a:extLst>
                <a:ext uri="{FF2B5EF4-FFF2-40B4-BE49-F238E27FC236}">
                  <a16:creationId xmlns:a16="http://schemas.microsoft.com/office/drawing/2014/main" id="{0FFA9536-D451-4647-A3AA-F1083D7DE58D}"/>
                </a:ext>
              </a:extLst>
            </p:cNvPr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729;p132">
              <a:extLst>
                <a:ext uri="{FF2B5EF4-FFF2-40B4-BE49-F238E27FC236}">
                  <a16:creationId xmlns:a16="http://schemas.microsoft.com/office/drawing/2014/main" id="{42E74304-C851-43C5-9691-233A4EF87E16}"/>
                </a:ext>
              </a:extLst>
            </p:cNvPr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730;p132">
              <a:extLst>
                <a:ext uri="{FF2B5EF4-FFF2-40B4-BE49-F238E27FC236}">
                  <a16:creationId xmlns:a16="http://schemas.microsoft.com/office/drawing/2014/main" id="{E42D2350-A0C3-4DCA-A0F7-CA082F407CDF}"/>
                </a:ext>
              </a:extLst>
            </p:cNvPr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E11948C-F78F-4B82-8BB0-16312141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7" y="2275443"/>
            <a:ext cx="58007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4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766E3-7165-44C3-8CE2-ADE202EA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2324100"/>
            <a:ext cx="6810375" cy="45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157268-69E3-4CBC-AC0A-2A066E93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00725" cy="341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339519-B974-4835-B2AE-E61F03056945}"/>
              </a:ext>
            </a:extLst>
          </p:cNvPr>
          <p:cNvSpPr txBox="1"/>
          <p:nvPr/>
        </p:nvSpPr>
        <p:spPr>
          <a:xfrm>
            <a:off x="339365" y="3714161"/>
            <a:ext cx="546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881771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757BC-DD2A-4256-A034-3C20307F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0" y="2305050"/>
            <a:ext cx="6800850" cy="455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DE5876-62B1-4DB1-8D14-A92BDE0F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00725" cy="341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8B58C-7817-463E-BCDE-074D77F6A721}"/>
              </a:ext>
            </a:extLst>
          </p:cNvPr>
          <p:cNvSpPr txBox="1"/>
          <p:nvPr/>
        </p:nvSpPr>
        <p:spPr>
          <a:xfrm>
            <a:off x="339365" y="3714161"/>
            <a:ext cx="546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S→B</a:t>
            </a:r>
          </a:p>
        </p:txBody>
      </p:sp>
    </p:spTree>
    <p:extLst>
      <p:ext uri="{BB962C8B-B14F-4D97-AF65-F5344CB8AC3E}">
        <p14:creationId xmlns:p14="http://schemas.microsoft.com/office/powerpoint/2010/main" val="2870417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02747-6BF7-4DCB-87F2-8892B5B1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2295525"/>
            <a:ext cx="6829425" cy="456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3D6750-5B09-4A4D-A568-6EC00FF3D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00725" cy="341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11084-3516-49C4-8047-ADE555CEAA36}"/>
              </a:ext>
            </a:extLst>
          </p:cNvPr>
          <p:cNvSpPr txBox="1"/>
          <p:nvPr/>
        </p:nvSpPr>
        <p:spPr>
          <a:xfrm>
            <a:off x="339365" y="3714161"/>
            <a:ext cx="546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S→A</a:t>
            </a:r>
          </a:p>
        </p:txBody>
      </p:sp>
    </p:spTree>
    <p:extLst>
      <p:ext uri="{BB962C8B-B14F-4D97-AF65-F5344CB8AC3E}">
        <p14:creationId xmlns:p14="http://schemas.microsoft.com/office/powerpoint/2010/main" val="857757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BB058-B893-4B88-A1E5-1E7D01428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0" y="2305050"/>
            <a:ext cx="6800850" cy="455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B48F4-ED00-4DC1-933A-3C11CDB50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00725" cy="341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7045C-B35C-4413-AB85-E601EC825A4E}"/>
              </a:ext>
            </a:extLst>
          </p:cNvPr>
          <p:cNvSpPr txBox="1"/>
          <p:nvPr/>
        </p:nvSpPr>
        <p:spPr>
          <a:xfrm>
            <a:off x="339365" y="3714161"/>
            <a:ext cx="546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S→B →D</a:t>
            </a:r>
          </a:p>
        </p:txBody>
      </p:sp>
    </p:spTree>
    <p:extLst>
      <p:ext uri="{BB962C8B-B14F-4D97-AF65-F5344CB8AC3E}">
        <p14:creationId xmlns:p14="http://schemas.microsoft.com/office/powerpoint/2010/main" val="2710868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523C7-C2AC-463D-947C-4B547C84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2324100"/>
            <a:ext cx="6810375" cy="453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69D6A1-E36C-4980-82ED-87F969D9B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00725" cy="3419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3517C-D768-4D25-A3A4-363CEF8AE73E}"/>
              </a:ext>
            </a:extLst>
          </p:cNvPr>
          <p:cNvSpPr txBox="1"/>
          <p:nvPr/>
        </p:nvSpPr>
        <p:spPr>
          <a:xfrm>
            <a:off x="339365" y="3714161"/>
            <a:ext cx="546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S→A→C</a:t>
            </a:r>
          </a:p>
        </p:txBody>
      </p:sp>
    </p:spTree>
    <p:extLst>
      <p:ext uri="{BB962C8B-B14F-4D97-AF65-F5344CB8AC3E}">
        <p14:creationId xmlns:p14="http://schemas.microsoft.com/office/powerpoint/2010/main" val="121686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3335-0938-4ED4-9C2D-C8E48140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221"/>
            <a:ext cx="10515600" cy="1963296"/>
          </a:xfrm>
        </p:spPr>
        <p:txBody>
          <a:bodyPr>
            <a:normAutofit/>
          </a:bodyPr>
          <a:lstStyle/>
          <a:p>
            <a:pPr algn="r" rtl="1"/>
            <a:r>
              <a:rPr lang="en-US" sz="3200" dirty="0">
                <a:cs typeface="B Nazanin" panose="00000400000000000000" pitchFamily="2" charset="-78"/>
              </a:rPr>
              <a:t>         </a:t>
            </a:r>
            <a:r>
              <a:rPr lang="fa-IR" sz="3200" dirty="0">
                <a:cs typeface="B Nazanin" panose="00000400000000000000" pitchFamily="2" charset="-78"/>
              </a:rPr>
              <a:t>مشخص کردن </a:t>
            </a:r>
            <a:r>
              <a:rPr lang="en-US" sz="3200" dirty="0">
                <a:cs typeface="B Nazanin" panose="00000400000000000000" pitchFamily="2" charset="-78"/>
              </a:rPr>
              <a:t>PEAS</a:t>
            </a:r>
            <a:r>
              <a:rPr lang="fa-IR" sz="3200" dirty="0">
                <a:cs typeface="B Nazanin" panose="00000400000000000000" pitchFamily="2" charset="-78"/>
              </a:rPr>
              <a:t> در عامل‌های </a:t>
            </a:r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دستیار صوتی اپل </a:t>
            </a:r>
            <a:r>
              <a:rPr lang="fa-IR" sz="3200" dirty="0">
                <a:cs typeface="B Nazanin" panose="00000400000000000000" pitchFamily="2" charset="-78"/>
              </a:rPr>
              <a:t>و </a:t>
            </a:r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پیشنهاد دهنده دوست</a:t>
            </a:r>
            <a:r>
              <a:rPr lang="fa-IR" sz="3200" dirty="0">
                <a:cs typeface="B Nazanin" panose="00000400000000000000" pitchFamily="2" charset="-78"/>
              </a:rPr>
              <a:t> و مشخص کردن ویژگی های محیط وظیفه عامل های فوق که شامل موارد زیر هستند:</a:t>
            </a:r>
            <a:endParaRPr lang="en-US" sz="32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1EE8D-59CB-4E60-B7EB-E877510C2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7710"/>
            <a:ext cx="10515600" cy="3575165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Fully observable </a:t>
            </a:r>
            <a:r>
              <a:rPr lang="fa-IR" sz="24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/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 partially observable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Single agent / multi-agent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Deterministic / </a:t>
            </a:r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stochastic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Discrete / continuous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Episodic / sequential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omic Sans MS" panose="030F0702030302020204" pitchFamily="66" charset="0"/>
              </a:rPr>
              <a:t>Static / dynamic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Known / unknown</a:t>
            </a:r>
            <a:endParaRPr lang="en-US" sz="2400" b="0" i="0" u="none" strike="noStrike" baseline="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endParaRPr lang="en-US" sz="2400" b="0" i="0" u="none" strike="noStrike" baseline="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400" b="0" i="0" u="none" strike="noStrike" baseline="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3600" dirty="0"/>
          </a:p>
        </p:txBody>
      </p:sp>
      <p:grpSp>
        <p:nvGrpSpPr>
          <p:cNvPr id="15" name="Google Shape;15726;p132">
            <a:extLst>
              <a:ext uri="{FF2B5EF4-FFF2-40B4-BE49-F238E27FC236}">
                <a16:creationId xmlns:a16="http://schemas.microsoft.com/office/drawing/2014/main" id="{B7BF339F-109F-4D88-B164-E087A76F9F5B}"/>
              </a:ext>
            </a:extLst>
          </p:cNvPr>
          <p:cNvGrpSpPr/>
          <p:nvPr/>
        </p:nvGrpSpPr>
        <p:grpSpPr>
          <a:xfrm>
            <a:off x="10637364" y="938560"/>
            <a:ext cx="716436" cy="409473"/>
            <a:chOff x="3961923" y="2486317"/>
            <a:chExt cx="364415" cy="220936"/>
          </a:xfrm>
          <a:solidFill>
            <a:srgbClr val="FF0000"/>
          </a:solidFill>
        </p:grpSpPr>
        <p:sp>
          <p:nvSpPr>
            <p:cNvPr id="16" name="Google Shape;15727;p132">
              <a:extLst>
                <a:ext uri="{FF2B5EF4-FFF2-40B4-BE49-F238E27FC236}">
                  <a16:creationId xmlns:a16="http://schemas.microsoft.com/office/drawing/2014/main" id="{55A6F8E7-D26A-4723-AE4E-6AEF1C794ACE}"/>
                </a:ext>
              </a:extLst>
            </p:cNvPr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28;p132">
              <a:extLst>
                <a:ext uri="{FF2B5EF4-FFF2-40B4-BE49-F238E27FC236}">
                  <a16:creationId xmlns:a16="http://schemas.microsoft.com/office/drawing/2014/main" id="{40FF132F-21C0-4A6E-A173-6AA77D741789}"/>
                </a:ext>
              </a:extLst>
            </p:cNvPr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729;p132">
              <a:extLst>
                <a:ext uri="{FF2B5EF4-FFF2-40B4-BE49-F238E27FC236}">
                  <a16:creationId xmlns:a16="http://schemas.microsoft.com/office/drawing/2014/main" id="{1FBF73FF-208D-48C7-9088-EC5CF5F1D4DE}"/>
                </a:ext>
              </a:extLst>
            </p:cNvPr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730;p132">
              <a:extLst>
                <a:ext uri="{FF2B5EF4-FFF2-40B4-BE49-F238E27FC236}">
                  <a16:creationId xmlns:a16="http://schemas.microsoft.com/office/drawing/2014/main" id="{2EFD71B1-D1FE-4842-ABB3-61EFDB1385F0}"/>
                </a:ext>
              </a:extLst>
            </p:cNvPr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065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B3CF0-83CE-4328-89C5-3639FD39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0" y="2295525"/>
            <a:ext cx="6800850" cy="456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3A342-5641-405C-98EB-22FA833C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00725" cy="341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7CD069-D6C0-43D7-AAFB-AB0985BF3C94}"/>
              </a:ext>
            </a:extLst>
          </p:cNvPr>
          <p:cNvSpPr txBox="1"/>
          <p:nvPr/>
        </p:nvSpPr>
        <p:spPr>
          <a:xfrm>
            <a:off x="339365" y="3714161"/>
            <a:ext cx="546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S→B→D→G</a:t>
            </a:r>
          </a:p>
        </p:txBody>
      </p:sp>
    </p:spTree>
    <p:extLst>
      <p:ext uri="{BB962C8B-B14F-4D97-AF65-F5344CB8AC3E}">
        <p14:creationId xmlns:p14="http://schemas.microsoft.com/office/powerpoint/2010/main" val="2483350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93DA-E7E0-4918-B58E-1CFB0E4A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جستجوی اول عمق - </a:t>
            </a:r>
            <a:r>
              <a:rPr lang="en-US" sz="3200" dirty="0">
                <a:solidFill>
                  <a:srgbClr val="FF0000"/>
                </a:solidFill>
                <a:cs typeface="B Nazanin" panose="00000400000000000000" pitchFamily="2" charset="-78"/>
              </a:rPr>
              <a:t>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55B6-D070-467D-B177-80BD72EF8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775"/>
            <a:ext cx="10515600" cy="4216188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dirty="0">
                <a:cs typeface="B Nazanin" panose="00000400000000000000" pitchFamily="2" charset="-78"/>
              </a:rPr>
              <a:t> استراتژی : در هر لحظه گره ای برای بسط دادن انتخاب می‌شود که بیشترین عمق را داشته باشد.</a:t>
            </a:r>
          </a:p>
          <a:p>
            <a:pPr marL="0" indent="0" algn="r">
              <a:buNone/>
            </a:pPr>
            <a:endParaRPr lang="fa-IR" dirty="0">
              <a:cs typeface="B Nazanin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dirty="0">
                <a:cs typeface="B Nazanin" panose="00000400000000000000" pitchFamily="2" charset="-78"/>
              </a:rPr>
              <a:t> برای پیاده سازی لیست </a:t>
            </a:r>
            <a:r>
              <a:rPr lang="en-US" dirty="0">
                <a:cs typeface="B Nazanin" panose="00000400000000000000" pitchFamily="2" charset="-78"/>
              </a:rPr>
              <a:t>frontier</a:t>
            </a:r>
            <a:r>
              <a:rPr lang="fa-IR" dirty="0">
                <a:cs typeface="B Nazanin" panose="00000400000000000000" pitchFamily="2" charset="-78"/>
              </a:rPr>
              <a:t> یا </a:t>
            </a:r>
            <a:r>
              <a:rPr lang="en-US" dirty="0">
                <a:cs typeface="B Nazanin" panose="00000400000000000000" pitchFamily="2" charset="-78"/>
              </a:rPr>
              <a:t>fringe</a:t>
            </a:r>
            <a:r>
              <a:rPr lang="fa-IR" dirty="0">
                <a:cs typeface="B Nazanin" panose="00000400000000000000" pitchFamily="2" charset="-78"/>
              </a:rPr>
              <a:t> از یک پشته استفاده می کند.</a:t>
            </a:r>
          </a:p>
          <a:p>
            <a:pPr marL="0" indent="0" algn="r" rtl="1">
              <a:buNone/>
            </a:pPr>
            <a:endParaRPr lang="fa-IR" sz="1800" b="0" i="0" u="none" strike="noStrike" baseline="0" dirty="0">
              <a:latin typeface="BMitra"/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67247-FF23-4932-B3B7-710B5830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654"/>
            <a:ext cx="6623415" cy="22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05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252F-53D0-41B4-86E4-6B14C068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3200" dirty="0">
                <a:cs typeface="B Nazanin" panose="00000400000000000000" pitchFamily="2" charset="-78"/>
              </a:rPr>
              <a:t>        </a:t>
            </a:r>
            <a:r>
              <a:rPr lang="fa-IR" sz="3200" dirty="0">
                <a:cs typeface="B Nazanin" panose="00000400000000000000" pitchFamily="2" charset="-78"/>
              </a:rPr>
              <a:t>مثال جستجو با استفاده از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الگوریتم </a:t>
            </a:r>
            <a:r>
              <a:rPr lang="en-US" sz="3200" dirty="0">
                <a:cs typeface="B Nazanin" panose="00000400000000000000" pitchFamily="2" charset="-78"/>
              </a:rPr>
              <a:t>DFS</a:t>
            </a:r>
          </a:p>
        </p:txBody>
      </p:sp>
      <p:grpSp>
        <p:nvGrpSpPr>
          <p:cNvPr id="4" name="Google Shape;15726;p132">
            <a:extLst>
              <a:ext uri="{FF2B5EF4-FFF2-40B4-BE49-F238E27FC236}">
                <a16:creationId xmlns:a16="http://schemas.microsoft.com/office/drawing/2014/main" id="{61C355F8-EAAE-42A0-A70F-C1BD568F275C}"/>
              </a:ext>
            </a:extLst>
          </p:cNvPr>
          <p:cNvGrpSpPr/>
          <p:nvPr/>
        </p:nvGrpSpPr>
        <p:grpSpPr>
          <a:xfrm>
            <a:off x="10637364" y="823169"/>
            <a:ext cx="716436" cy="409473"/>
            <a:chOff x="3961923" y="2486317"/>
            <a:chExt cx="364415" cy="220936"/>
          </a:xfrm>
          <a:solidFill>
            <a:srgbClr val="FF0000"/>
          </a:solidFill>
        </p:grpSpPr>
        <p:sp>
          <p:nvSpPr>
            <p:cNvPr id="5" name="Google Shape;15727;p132">
              <a:extLst>
                <a:ext uri="{FF2B5EF4-FFF2-40B4-BE49-F238E27FC236}">
                  <a16:creationId xmlns:a16="http://schemas.microsoft.com/office/drawing/2014/main" id="{3F5AEBD4-A33B-4C1F-B4A4-6ADF37C1ACFB}"/>
                </a:ext>
              </a:extLst>
            </p:cNvPr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728;p132">
              <a:extLst>
                <a:ext uri="{FF2B5EF4-FFF2-40B4-BE49-F238E27FC236}">
                  <a16:creationId xmlns:a16="http://schemas.microsoft.com/office/drawing/2014/main" id="{0FFA9536-D451-4647-A3AA-F1083D7DE58D}"/>
                </a:ext>
              </a:extLst>
            </p:cNvPr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729;p132">
              <a:extLst>
                <a:ext uri="{FF2B5EF4-FFF2-40B4-BE49-F238E27FC236}">
                  <a16:creationId xmlns:a16="http://schemas.microsoft.com/office/drawing/2014/main" id="{42E74304-C851-43C5-9691-233A4EF87E16}"/>
                </a:ext>
              </a:extLst>
            </p:cNvPr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730;p132">
              <a:extLst>
                <a:ext uri="{FF2B5EF4-FFF2-40B4-BE49-F238E27FC236}">
                  <a16:creationId xmlns:a16="http://schemas.microsoft.com/office/drawing/2014/main" id="{E42D2350-A0C3-4DCA-A0F7-CA082F407CDF}"/>
                </a:ext>
              </a:extLst>
            </p:cNvPr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6EF3C93-C91E-4945-9F1B-43DD3328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6050"/>
            <a:ext cx="5695950" cy="4171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50DBB-6A1F-4CF9-87D2-86A3A39E363A}"/>
              </a:ext>
            </a:extLst>
          </p:cNvPr>
          <p:cNvSpPr txBox="1"/>
          <p:nvPr/>
        </p:nvSpPr>
        <p:spPr>
          <a:xfrm>
            <a:off x="5533534" y="1690688"/>
            <a:ext cx="582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توجه : در موارد یکسان بر اساس ترتیب حروف الفبا عمل کنید.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9397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8517D-6B36-4F22-88CB-B50B245F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5575"/>
            <a:ext cx="5695950" cy="4162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4799E9-5885-4133-8B91-2250C00EEDB8}"/>
              </a:ext>
            </a:extLst>
          </p:cNvPr>
          <p:cNvSpPr txBox="1"/>
          <p:nvPr/>
        </p:nvSpPr>
        <p:spPr>
          <a:xfrm>
            <a:off x="6096000" y="1489435"/>
            <a:ext cx="536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31727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6A2BD-2B7E-4705-8128-182C7B3E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6050"/>
            <a:ext cx="5695950" cy="4171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533B7-8CBC-4908-833C-9C66420F5C9D}"/>
              </a:ext>
            </a:extLst>
          </p:cNvPr>
          <p:cNvSpPr txBox="1"/>
          <p:nvPr/>
        </p:nvSpPr>
        <p:spPr>
          <a:xfrm>
            <a:off x="6096000" y="1489435"/>
            <a:ext cx="536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S</a:t>
            </a:r>
          </a:p>
          <a:p>
            <a:r>
              <a:rPr lang="en-US" sz="2400" dirty="0"/>
              <a:t>S→A</a:t>
            </a:r>
          </a:p>
        </p:txBody>
      </p:sp>
    </p:spTree>
    <p:extLst>
      <p:ext uri="{BB962C8B-B14F-4D97-AF65-F5344CB8AC3E}">
        <p14:creationId xmlns:p14="http://schemas.microsoft.com/office/powerpoint/2010/main" val="2644272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4D656-0A45-4E94-8920-E275AEBA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6050"/>
            <a:ext cx="5686425" cy="4171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51EECC-8D2B-4D51-967B-D0AE7966B280}"/>
              </a:ext>
            </a:extLst>
          </p:cNvPr>
          <p:cNvSpPr txBox="1"/>
          <p:nvPr/>
        </p:nvSpPr>
        <p:spPr>
          <a:xfrm>
            <a:off x="6096000" y="1489435"/>
            <a:ext cx="5366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S</a:t>
            </a:r>
          </a:p>
          <a:p>
            <a:r>
              <a:rPr lang="en-US" sz="2400" strike="sngStrike" dirty="0"/>
              <a:t>S→A</a:t>
            </a:r>
          </a:p>
          <a:p>
            <a:r>
              <a:rPr lang="en-US" sz="2400" dirty="0"/>
              <a:t>S→A→D</a:t>
            </a:r>
            <a:r>
              <a:rPr lang="en-US" sz="2400" strike="sngStrike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2879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C4825-CBA2-464E-B7B6-EB047A50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6050"/>
            <a:ext cx="5686425" cy="4171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49068-CFD7-4D03-ABA9-F309BF425369}"/>
              </a:ext>
            </a:extLst>
          </p:cNvPr>
          <p:cNvSpPr txBox="1"/>
          <p:nvPr/>
        </p:nvSpPr>
        <p:spPr>
          <a:xfrm>
            <a:off x="6096000" y="1489435"/>
            <a:ext cx="5366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S</a:t>
            </a:r>
          </a:p>
          <a:p>
            <a:r>
              <a:rPr lang="en-US" sz="2400" strike="sngStrike" dirty="0"/>
              <a:t>S→A</a:t>
            </a:r>
          </a:p>
          <a:p>
            <a:r>
              <a:rPr lang="en-US" sz="2400" strike="sngStrike" dirty="0"/>
              <a:t>S→A→D</a:t>
            </a:r>
          </a:p>
          <a:p>
            <a:r>
              <a:rPr lang="en-US" sz="2400" dirty="0"/>
              <a:t>S→A→D→E</a:t>
            </a:r>
            <a:r>
              <a:rPr lang="en-US" sz="2400" strike="sngStrike" dirty="0"/>
              <a:t> </a:t>
            </a:r>
            <a:endParaRPr lang="en-US" sz="2400" dirty="0"/>
          </a:p>
          <a:p>
            <a:r>
              <a:rPr lang="en-US" sz="2400" strike="sngStrike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993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4AA27-72AA-460D-9EF3-94968C0C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5667375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7706E6-2ECD-4BE3-8712-9369D19C842C}"/>
              </a:ext>
            </a:extLst>
          </p:cNvPr>
          <p:cNvSpPr txBox="1"/>
          <p:nvPr/>
        </p:nvSpPr>
        <p:spPr>
          <a:xfrm>
            <a:off x="6096000" y="1489435"/>
            <a:ext cx="5366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S</a:t>
            </a:r>
          </a:p>
          <a:p>
            <a:r>
              <a:rPr lang="en-US" sz="2400" strike="sngStrike" dirty="0"/>
              <a:t>S→A</a:t>
            </a:r>
          </a:p>
          <a:p>
            <a:r>
              <a:rPr lang="en-US" sz="2400" strike="sngStrike" dirty="0"/>
              <a:t>S→A→D</a:t>
            </a:r>
          </a:p>
          <a:p>
            <a:r>
              <a:rPr lang="en-US" sz="2400" strike="sngStrike" dirty="0"/>
              <a:t>S→A→D→E </a:t>
            </a:r>
            <a:endParaRPr lang="en-US" sz="2400" dirty="0"/>
          </a:p>
          <a:p>
            <a:r>
              <a:rPr lang="en-US" sz="2400" dirty="0"/>
              <a:t>S→A→D→E→B</a:t>
            </a:r>
          </a:p>
        </p:txBody>
      </p:sp>
    </p:spTree>
    <p:extLst>
      <p:ext uri="{BB962C8B-B14F-4D97-AF65-F5344CB8AC3E}">
        <p14:creationId xmlns:p14="http://schemas.microsoft.com/office/powerpoint/2010/main" val="826099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02991-0ADE-42D9-A5EE-E1412F56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150"/>
            <a:ext cx="5638800" cy="413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E2928B-1355-4C69-9672-844FAA453C9C}"/>
              </a:ext>
            </a:extLst>
          </p:cNvPr>
          <p:cNvSpPr txBox="1"/>
          <p:nvPr/>
        </p:nvSpPr>
        <p:spPr>
          <a:xfrm>
            <a:off x="6096000" y="1490008"/>
            <a:ext cx="53669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S</a:t>
            </a:r>
          </a:p>
          <a:p>
            <a:r>
              <a:rPr lang="en-US" sz="2400" strike="sngStrike" dirty="0"/>
              <a:t>S→A</a:t>
            </a:r>
          </a:p>
          <a:p>
            <a:r>
              <a:rPr lang="en-US" sz="2400" strike="sngStrike" dirty="0"/>
              <a:t>S→A→D</a:t>
            </a:r>
          </a:p>
          <a:p>
            <a:r>
              <a:rPr lang="en-US" sz="2400" strike="sngStrike" dirty="0"/>
              <a:t>S→A→D→E </a:t>
            </a:r>
          </a:p>
          <a:p>
            <a:r>
              <a:rPr lang="en-US" sz="2400" strike="sngStrike" dirty="0"/>
              <a:t>S→A→D→E→B</a:t>
            </a:r>
          </a:p>
          <a:p>
            <a:r>
              <a:rPr lang="en-US" sz="2400" dirty="0"/>
              <a:t>S→A→D→E→B→F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2094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5620B-E610-4440-8A78-0733C1FE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5648325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8252F3-5D1E-4217-A199-1280E09F20A6}"/>
              </a:ext>
            </a:extLst>
          </p:cNvPr>
          <p:cNvSpPr txBox="1"/>
          <p:nvPr/>
        </p:nvSpPr>
        <p:spPr>
          <a:xfrm>
            <a:off x="6096000" y="1490008"/>
            <a:ext cx="5366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S</a:t>
            </a:r>
          </a:p>
          <a:p>
            <a:r>
              <a:rPr lang="en-US" sz="2400" strike="sngStrike" dirty="0"/>
              <a:t>S→A</a:t>
            </a:r>
          </a:p>
          <a:p>
            <a:r>
              <a:rPr lang="en-US" sz="2400" strike="sngStrike" dirty="0"/>
              <a:t>S→A→D</a:t>
            </a:r>
          </a:p>
          <a:p>
            <a:r>
              <a:rPr lang="en-US" sz="2400" strike="sngStrike" dirty="0"/>
              <a:t>S→A→D→E </a:t>
            </a:r>
          </a:p>
          <a:p>
            <a:r>
              <a:rPr lang="en-US" sz="2400" strike="sngStrike" dirty="0"/>
              <a:t>S→A→D→E→B</a:t>
            </a:r>
          </a:p>
          <a:p>
            <a:r>
              <a:rPr lang="en-US" sz="2400" strike="sngStrike" dirty="0"/>
              <a:t>S→A→D→E→B→F</a:t>
            </a:r>
          </a:p>
          <a:p>
            <a:r>
              <a:rPr lang="en-US" sz="2400" dirty="0"/>
              <a:t>S→A→D→E→B→F→H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048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3A5C6F0-DE78-4875-9281-0C702C9BF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744524"/>
              </p:ext>
            </p:extLst>
          </p:nvPr>
        </p:nvGraphicFramePr>
        <p:xfrm>
          <a:off x="2031999" y="732025"/>
          <a:ext cx="8128000" cy="3132965"/>
        </p:xfrm>
        <a:graphic>
          <a:graphicData uri="http://schemas.openxmlformats.org/drawingml/2006/table">
            <a:tbl>
              <a:tblPr firstRow="1" bandRow="1"/>
              <a:tblGrid>
                <a:gridCol w="1625600">
                  <a:extLst>
                    <a:ext uri="{9D8B030D-6E8A-4147-A177-3AD203B41FA5}">
                      <a16:colId xmlns:a16="http://schemas.microsoft.com/office/drawing/2014/main" val="30313211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775942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03367012"/>
                    </a:ext>
                  </a:extLst>
                </a:gridCol>
                <a:gridCol w="1462202">
                  <a:extLst>
                    <a:ext uri="{9D8B030D-6E8A-4147-A177-3AD203B41FA5}">
                      <a16:colId xmlns:a16="http://schemas.microsoft.com/office/drawing/2014/main" val="423003990"/>
                    </a:ext>
                  </a:extLst>
                </a:gridCol>
                <a:gridCol w="1788998">
                  <a:extLst>
                    <a:ext uri="{9D8B030D-6E8A-4147-A177-3AD203B41FA5}">
                      <a16:colId xmlns:a16="http://schemas.microsoft.com/office/drawing/2014/main" val="1127708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cs typeface="B Nazanin" panose="00000400000000000000" pitchFamily="2" charset="-78"/>
                        </a:rPr>
                        <a:t>حسگرها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cs typeface="B Nazanin" panose="00000400000000000000" pitchFamily="2" charset="-78"/>
                        </a:rPr>
                        <a:t>عملگرها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cs typeface="B Nazanin" panose="00000400000000000000" pitchFamily="2" charset="-78"/>
                        </a:rPr>
                        <a:t>محیط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cs typeface="B Nazanin" panose="00000400000000000000" pitchFamily="2" charset="-78"/>
                        </a:rPr>
                        <a:t>معیارکارایی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353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fa-IR" dirty="0"/>
                    </a:p>
                    <a:p>
                      <a:pPr algn="r"/>
                      <a:endParaRPr lang="fa-IR" dirty="0"/>
                    </a:p>
                    <a:p>
                      <a:pPr algn="r"/>
                      <a:endParaRPr lang="fa-IR" dirty="0"/>
                    </a:p>
                    <a:p>
                      <a:pPr algn="r"/>
                      <a:endParaRPr lang="fa-IR" dirty="0"/>
                    </a:p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cs typeface="B Nazanin" panose="00000400000000000000" pitchFamily="2" charset="-78"/>
                        </a:rPr>
                        <a:t>دستیار صوتی اپل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00116"/>
                  </a:ext>
                </a:extLst>
              </a:tr>
              <a:tr h="12990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پیشنهاد دهنده‌ی دوست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729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162A46E-2DFF-4BB1-A248-F2EF2E85D858}"/>
              </a:ext>
            </a:extLst>
          </p:cNvPr>
          <p:cNvSpPr txBox="1"/>
          <p:nvPr/>
        </p:nvSpPr>
        <p:spPr>
          <a:xfrm>
            <a:off x="6881567" y="1217982"/>
            <a:ext cx="1514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انجام درست درخواست کاربران و میزان رضایت از آن</a:t>
            </a:r>
            <a:endParaRPr lang="en-US" dirty="0">
              <a:cs typeface="B Nazanin" panose="00000400000000000000" pitchFamily="2" charset="-78"/>
            </a:endParaRPr>
          </a:p>
          <a:p>
            <a:pPr algn="r"/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AD951-0B81-49F4-AF14-0BFA13327A4B}"/>
              </a:ext>
            </a:extLst>
          </p:cNvPr>
          <p:cNvSpPr txBox="1"/>
          <p:nvPr/>
        </p:nvSpPr>
        <p:spPr>
          <a:xfrm>
            <a:off x="5287651" y="1217982"/>
            <a:ext cx="1616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سیستم عاملی که برنامه بر روی آن اجرا میشود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4A1D8-C8F3-4055-BE76-C72775B828E0}"/>
              </a:ext>
            </a:extLst>
          </p:cNvPr>
          <p:cNvSpPr txBox="1"/>
          <p:nvPr/>
        </p:nvSpPr>
        <p:spPr>
          <a:xfrm>
            <a:off x="3670954" y="1205136"/>
            <a:ext cx="1616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نمایش نتایج بر روی صفحه، تولید صدا، اجرای ابزارها و ...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1F472-9376-403B-90F6-3224DCCAEE5C}"/>
              </a:ext>
            </a:extLst>
          </p:cNvPr>
          <p:cNvSpPr txBox="1"/>
          <p:nvPr/>
        </p:nvSpPr>
        <p:spPr>
          <a:xfrm>
            <a:off x="2262433" y="1205136"/>
            <a:ext cx="132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میکروفون جهت تشخیص صوت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B0CCF-B776-49F6-B5F5-DBFBC604355E}"/>
              </a:ext>
            </a:extLst>
          </p:cNvPr>
          <p:cNvSpPr txBox="1"/>
          <p:nvPr/>
        </p:nvSpPr>
        <p:spPr>
          <a:xfrm>
            <a:off x="7022969" y="2695310"/>
            <a:ext cx="1263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درصد پیشنهاد هایی که به دوستی منجر شده است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7BCBC-A440-4C0F-893D-0AE7E40538D3}"/>
              </a:ext>
            </a:extLst>
          </p:cNvPr>
          <p:cNvSpPr txBox="1"/>
          <p:nvPr/>
        </p:nvSpPr>
        <p:spPr>
          <a:xfrm>
            <a:off x="5392132" y="2695310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هر نوع شبکه اجتماعی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6F804-85D9-4C76-BCAC-25E392F0ADFE}"/>
              </a:ext>
            </a:extLst>
          </p:cNvPr>
          <p:cNvSpPr txBox="1"/>
          <p:nvPr/>
        </p:nvSpPr>
        <p:spPr>
          <a:xfrm>
            <a:off x="3695307" y="2695310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نمایش به کاربر، ایمیل به کاربر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86AA2-36B3-48F1-AE19-A84F231DB62B}"/>
              </a:ext>
            </a:extLst>
          </p:cNvPr>
          <p:cNvSpPr txBox="1"/>
          <p:nvPr/>
        </p:nvSpPr>
        <p:spPr>
          <a:xfrm>
            <a:off x="2102177" y="2695310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اطلاعات ورودی کاربر</a:t>
            </a:r>
            <a:endParaRPr lang="en-US" dirty="0">
              <a:cs typeface="B Nazanin" panose="00000400000000000000" pitchFamily="2" charset="-78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BA5FCE51-DC40-404F-AAF0-20C417C0F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20180"/>
              </p:ext>
            </p:extLst>
          </p:nvPr>
        </p:nvGraphicFramePr>
        <p:xfrm>
          <a:off x="2031999" y="4185669"/>
          <a:ext cx="8128000" cy="2468880"/>
        </p:xfrm>
        <a:graphic>
          <a:graphicData uri="http://schemas.openxmlformats.org/drawingml/2006/table">
            <a:tbl>
              <a:tblPr firstRow="1" bandRow="1"/>
              <a:tblGrid>
                <a:gridCol w="1016000">
                  <a:extLst>
                    <a:ext uri="{9D8B030D-6E8A-4147-A177-3AD203B41FA5}">
                      <a16:colId xmlns:a16="http://schemas.microsoft.com/office/drawing/2014/main" val="256771209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951541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2920346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4853725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7689096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1263883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0425316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66492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شناخته / ناشناخته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گسسته / پیوسته 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مرحله ای / ترتیبی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ایستا / پویا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قطعی / تصادفی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تک عاملی/چند عاملی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قابل مشاهده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5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شناخته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پیوسته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ترتیبی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پویا 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تصادفی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تک عاملی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جزئی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دستیار صوتی اپل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3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شناخته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گسسته 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مرحله ای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پویا 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تصادفی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تک عاملی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جزئی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>
                          <a:cs typeface="B Nazanin" panose="00000400000000000000" pitchFamily="2" charset="-78"/>
                        </a:rPr>
                        <a:t>پشنهاد دهنده‌ی دوست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062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64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1CA62-846A-4975-8D15-B4D0FA4A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150"/>
            <a:ext cx="5648325" cy="413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CB163-29A1-4367-A6B5-FAD98D3D5A9E}"/>
              </a:ext>
            </a:extLst>
          </p:cNvPr>
          <p:cNvSpPr txBox="1"/>
          <p:nvPr/>
        </p:nvSpPr>
        <p:spPr>
          <a:xfrm>
            <a:off x="6096000" y="1490008"/>
            <a:ext cx="53669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S</a:t>
            </a:r>
          </a:p>
          <a:p>
            <a:r>
              <a:rPr lang="en-US" sz="2400" strike="sngStrike" dirty="0"/>
              <a:t>S→A</a:t>
            </a:r>
          </a:p>
          <a:p>
            <a:r>
              <a:rPr lang="en-US" sz="2400" strike="sngStrike" dirty="0"/>
              <a:t>S→A→D</a:t>
            </a:r>
          </a:p>
          <a:p>
            <a:r>
              <a:rPr lang="en-US" sz="2400" strike="sngStrike" dirty="0"/>
              <a:t>S→A→D→E </a:t>
            </a:r>
          </a:p>
          <a:p>
            <a:r>
              <a:rPr lang="en-US" sz="2400" strike="sngStrike" dirty="0"/>
              <a:t>S→A→D→E→B</a:t>
            </a:r>
          </a:p>
          <a:p>
            <a:r>
              <a:rPr lang="en-US" sz="2400" strike="sngStrike" dirty="0"/>
              <a:t>S→A→D→E→B→F</a:t>
            </a:r>
          </a:p>
          <a:p>
            <a:r>
              <a:rPr lang="en-US" sz="2400" strike="sngStrike" dirty="0"/>
              <a:t>S→A→D→E→B→F→H</a:t>
            </a:r>
          </a:p>
          <a:p>
            <a:r>
              <a:rPr lang="en-US" sz="2400" dirty="0"/>
              <a:t>S→A→D→E→B→F→H→G</a:t>
            </a:r>
          </a:p>
        </p:txBody>
      </p:sp>
    </p:spTree>
    <p:extLst>
      <p:ext uri="{BB962C8B-B14F-4D97-AF65-F5344CB8AC3E}">
        <p14:creationId xmlns:p14="http://schemas.microsoft.com/office/powerpoint/2010/main" val="4000217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1850-156F-4377-8CE9-85D4E388A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a-IR" sz="4400" dirty="0">
                <a:solidFill>
                  <a:srgbClr val="FF0000"/>
                </a:solidFill>
                <a:cs typeface="B Nazanin" panose="00000400000000000000" pitchFamily="2" charset="-78"/>
              </a:rPr>
              <a:t>جستجو های آگاهانه و توابع هیوریستیک</a:t>
            </a:r>
            <a:endParaRPr lang="en-US" sz="44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cxnSp>
        <p:nvCxnSpPr>
          <p:cNvPr id="4" name="Google Shape;290;p54">
            <a:extLst>
              <a:ext uri="{FF2B5EF4-FFF2-40B4-BE49-F238E27FC236}">
                <a16:creationId xmlns:a16="http://schemas.microsoft.com/office/drawing/2014/main" id="{6B0E8AA5-3E28-4255-BDA1-27C2C9D42973}"/>
              </a:ext>
            </a:extLst>
          </p:cNvPr>
          <p:cNvCxnSpPr>
            <a:cxnSpLocks/>
          </p:cNvCxnSpPr>
          <p:nvPr/>
        </p:nvCxnSpPr>
        <p:spPr>
          <a:xfrm flipV="1">
            <a:off x="3908981" y="4138368"/>
            <a:ext cx="4374037" cy="80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64217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362B-95AC-4387-85F6-6F21A5E9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جستجوی </a:t>
            </a:r>
            <a:r>
              <a:rPr lang="en-US" sz="3200" dirty="0">
                <a:solidFill>
                  <a:srgbClr val="FF0000"/>
                </a:solidFill>
                <a:cs typeface="B Nazanin" panose="00000400000000000000" pitchFamily="2" charset="-78"/>
              </a:rPr>
              <a:t>A*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5DE61-ADE4-4237-B4EE-32155A7C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546"/>
            <a:ext cx="12192000" cy="40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18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A09C0-78FB-477D-8487-FA665FD7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8979"/>
            <a:ext cx="10515600" cy="1325563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ویدیوی آموزش الگوریتم </a:t>
            </a:r>
            <a:r>
              <a:rPr lang="en-US" sz="3200" dirty="0">
                <a:solidFill>
                  <a:srgbClr val="FF0000"/>
                </a:solidFill>
                <a:cs typeface="B Nazanin" panose="00000400000000000000" pitchFamily="2" charset="-78"/>
              </a:rPr>
              <a:t>A*</a:t>
            </a:r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 همراه با مثال</a:t>
            </a:r>
            <a:endParaRPr lang="en-US" sz="32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7774-0FC6-4288-BD9C-1C704030D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248" y="1220724"/>
            <a:ext cx="4302551" cy="587636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fa-IR" sz="2400" dirty="0">
                <a:cs typeface="B Nazanin" panose="00000400000000000000" pitchFamily="2" charset="-78"/>
              </a:rPr>
              <a:t>ویدیوی زیر در این </a:t>
            </a:r>
            <a:r>
              <a:rPr lang="fa-IR" sz="2400" dirty="0">
                <a:cs typeface="B Nazanin" panose="00000400000000000000" pitchFamily="2" charset="-78"/>
                <a:hlinkClick r:id="rId4"/>
              </a:rPr>
              <a:t>لینک</a:t>
            </a:r>
            <a:r>
              <a:rPr lang="fa-IR" sz="2400" dirty="0">
                <a:cs typeface="B Nazanin" panose="00000400000000000000" pitchFamily="2" charset="-78"/>
              </a:rPr>
              <a:t> قابل مشاهده است. 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4" name="A_star_search_algorithm_zycfu79Y8Fw_299">
            <a:hlinkClick r:id="" action="ppaction://media"/>
            <a:extLst>
              <a:ext uri="{FF2B5EF4-FFF2-40B4-BE49-F238E27FC236}">
                <a16:creationId xmlns:a16="http://schemas.microsoft.com/office/drawing/2014/main" id="{9786C615-0E8B-4455-A3C2-7C4E098EE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0779" y="1720572"/>
            <a:ext cx="8630441" cy="48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252F-53D0-41B4-86E4-6B14C068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3200" dirty="0">
                <a:cs typeface="B Nazanin" panose="00000400000000000000" pitchFamily="2" charset="-78"/>
              </a:rPr>
              <a:t>        </a:t>
            </a:r>
            <a:r>
              <a:rPr lang="fa-IR" sz="3200" dirty="0">
                <a:cs typeface="B Nazanin" panose="00000400000000000000" pitchFamily="2" charset="-78"/>
              </a:rPr>
              <a:t>مثال جستجو با استفاده از</a:t>
            </a:r>
            <a:r>
              <a:rPr lang="en-US" sz="3200" dirty="0">
                <a:cs typeface="B Nazanin" panose="00000400000000000000" pitchFamily="2" charset="-78"/>
              </a:rPr>
              <a:t> </a:t>
            </a:r>
            <a:r>
              <a:rPr lang="fa-IR" sz="3200" dirty="0">
                <a:cs typeface="B Nazanin" panose="00000400000000000000" pitchFamily="2" charset="-78"/>
              </a:rPr>
              <a:t>الگوریتم </a:t>
            </a:r>
            <a:r>
              <a:rPr lang="en-US" sz="3200" dirty="0">
                <a:cs typeface="B Nazanin" panose="00000400000000000000" pitchFamily="2" charset="-78"/>
              </a:rPr>
              <a:t>A*</a:t>
            </a:r>
          </a:p>
        </p:txBody>
      </p:sp>
      <p:grpSp>
        <p:nvGrpSpPr>
          <p:cNvPr id="4" name="Google Shape;15726;p132">
            <a:extLst>
              <a:ext uri="{FF2B5EF4-FFF2-40B4-BE49-F238E27FC236}">
                <a16:creationId xmlns:a16="http://schemas.microsoft.com/office/drawing/2014/main" id="{61C355F8-EAAE-42A0-A70F-C1BD568F275C}"/>
              </a:ext>
            </a:extLst>
          </p:cNvPr>
          <p:cNvGrpSpPr/>
          <p:nvPr/>
        </p:nvGrpSpPr>
        <p:grpSpPr>
          <a:xfrm>
            <a:off x="10637364" y="823169"/>
            <a:ext cx="716436" cy="409473"/>
            <a:chOff x="3961923" y="2486317"/>
            <a:chExt cx="364415" cy="220936"/>
          </a:xfrm>
          <a:solidFill>
            <a:srgbClr val="FF0000"/>
          </a:solidFill>
        </p:grpSpPr>
        <p:sp>
          <p:nvSpPr>
            <p:cNvPr id="5" name="Google Shape;15727;p132">
              <a:extLst>
                <a:ext uri="{FF2B5EF4-FFF2-40B4-BE49-F238E27FC236}">
                  <a16:creationId xmlns:a16="http://schemas.microsoft.com/office/drawing/2014/main" id="{3F5AEBD4-A33B-4C1F-B4A4-6ADF37C1ACFB}"/>
                </a:ext>
              </a:extLst>
            </p:cNvPr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728;p132">
              <a:extLst>
                <a:ext uri="{FF2B5EF4-FFF2-40B4-BE49-F238E27FC236}">
                  <a16:creationId xmlns:a16="http://schemas.microsoft.com/office/drawing/2014/main" id="{0FFA9536-D451-4647-A3AA-F1083D7DE58D}"/>
                </a:ext>
              </a:extLst>
            </p:cNvPr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729;p132">
              <a:extLst>
                <a:ext uri="{FF2B5EF4-FFF2-40B4-BE49-F238E27FC236}">
                  <a16:creationId xmlns:a16="http://schemas.microsoft.com/office/drawing/2014/main" id="{42E74304-C851-43C5-9691-233A4EF87E16}"/>
                </a:ext>
              </a:extLst>
            </p:cNvPr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730;p132">
              <a:extLst>
                <a:ext uri="{FF2B5EF4-FFF2-40B4-BE49-F238E27FC236}">
                  <a16:creationId xmlns:a16="http://schemas.microsoft.com/office/drawing/2014/main" id="{E42D2350-A0C3-4DCA-A0F7-CA082F407CDF}"/>
                </a:ext>
              </a:extLst>
            </p:cNvPr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EA92AA-7C83-484C-8F1D-A31BE265545A}"/>
              </a:ext>
            </a:extLst>
          </p:cNvPr>
          <p:cNvSpPr txBox="1"/>
          <p:nvPr/>
        </p:nvSpPr>
        <p:spPr>
          <a:xfrm>
            <a:off x="5533534" y="1690688"/>
            <a:ext cx="582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B Nazanin" panose="00000400000000000000" pitchFamily="2" charset="-78"/>
              </a:rPr>
              <a:t>توجه : در موارد یکسان بر اساس ترتیب حروف الفبا عمل کنید.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81BD36-95A7-4C80-9FDD-4589F8BB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2234606"/>
            <a:ext cx="681132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78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6769D-5E5D-4374-B972-9414AD5D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800" dirty="0">
                <a:solidFill>
                  <a:srgbClr val="FF0000"/>
                </a:solidFill>
                <a:cs typeface="B Nazanin" panose="00000400000000000000" pitchFamily="2" charset="-78"/>
              </a:rPr>
              <a:t>الف ) </a:t>
            </a:r>
            <a:r>
              <a:rPr lang="fa-IR" sz="2800" dirty="0">
                <a:cs typeface="B Nazanin" panose="00000400000000000000" pitchFamily="2" charset="-78"/>
              </a:rPr>
              <a:t>به ازای چه مقادیری از  </a:t>
            </a:r>
            <a:r>
              <a:rPr lang="en-US" sz="2800" dirty="0">
                <a:cs typeface="B Nazanin" panose="00000400000000000000" pitchFamily="2" charset="-78"/>
              </a:rPr>
              <a:t>h(E)</a:t>
            </a:r>
            <a:r>
              <a:rPr lang="fa-IR" sz="2800" dirty="0">
                <a:cs typeface="B Nazanin" panose="00000400000000000000" pitchFamily="2" charset="-78"/>
              </a:rPr>
              <a:t> هیوریستیک داده شده هم قابل قبول(</a:t>
            </a:r>
            <a:r>
              <a:rPr lang="en-US" sz="2800" dirty="0">
                <a:cs typeface="B Nazanin" panose="00000400000000000000" pitchFamily="2" charset="-78"/>
              </a:rPr>
              <a:t>admissible</a:t>
            </a:r>
            <a:r>
              <a:rPr lang="fa-IR" sz="2800" dirty="0">
                <a:cs typeface="B Nazanin" panose="00000400000000000000" pitchFamily="2" charset="-78"/>
              </a:rPr>
              <a:t>) و هم سازگار (</a:t>
            </a:r>
            <a:r>
              <a:rPr lang="en-US" sz="2800" dirty="0">
                <a:cs typeface="B Nazanin" panose="00000400000000000000" pitchFamily="2" charset="-78"/>
              </a:rPr>
              <a:t>consistent</a:t>
            </a:r>
            <a:r>
              <a:rPr lang="fa-IR" sz="2800" dirty="0">
                <a:cs typeface="B Nazanin" panose="00000400000000000000" pitchFamily="2" charset="-78"/>
              </a:rPr>
              <a:t>) است؟</a:t>
            </a:r>
            <a:endParaRPr lang="en-US" sz="28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AB833A-8DF9-4D6C-A1BC-3423BA1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r" rtl="1">
                  <a:buFont typeface="Wingdings" panose="05000000000000000000" pitchFamily="2" charset="2"/>
                  <a:buChar char="v"/>
                </a:pPr>
                <a:r>
                  <a:rPr lang="fa-IR" dirty="0">
                    <a:cs typeface="B Nazanin" panose="00000400000000000000" pitchFamily="2" charset="-78"/>
                  </a:rPr>
                  <a:t> شرط قابل قبول بودن :‌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  <a:p>
                <a:pPr marL="0" indent="0" algn="r" rtl="1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</a:t>
                </a:r>
                <a:r>
                  <a:rPr lang="fa-IR" dirty="0">
                    <a:cs typeface="B Nazanin" panose="00000400000000000000" pitchFamily="2" charset="-78"/>
                  </a:rPr>
                  <a:t>پس برای قابل قبول بودن می بایست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8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  <a:p>
                <a:pPr algn="r" rtl="1">
                  <a:buFont typeface="Wingdings" panose="05000000000000000000" pitchFamily="2" charset="2"/>
                  <a:buChar char="v"/>
                </a:pPr>
                <a:r>
                  <a:rPr lang="en-US" dirty="0">
                    <a:cs typeface="B Nazanin" panose="00000400000000000000" pitchFamily="2" charset="-78"/>
                  </a:rPr>
                  <a:t> </a:t>
                </a:r>
                <a:r>
                  <a:rPr lang="fa-IR" dirty="0">
                    <a:cs typeface="B Nazanin" panose="00000400000000000000" pitchFamily="2" charset="-78"/>
                  </a:rPr>
                  <a:t>شرط سازگار بودن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ct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4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ct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𝐸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3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dirty="0">
                    <a:cs typeface="B Nazanin" panose="00000400000000000000" pitchFamily="2" charset="-78"/>
                  </a:rPr>
                  <a:t>پس میبایست </a:t>
                </a:r>
                <a14:m>
                  <m:oMath xmlns:m="http://schemas.openxmlformats.org/officeDocument/2006/math">
                    <m:r>
                      <a:rPr lang="fa-IR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4</m:t>
                    </m:r>
                    <m:r>
                      <a:rPr lang="fa-I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)≤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8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AB833A-8DF9-4D6C-A1BC-3423BA1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941" r="-986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93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DA88B-100B-401A-994C-0F7B83D2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1326" cy="4185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4C4E4-40C4-4211-AD8F-C45D92E51C7A}"/>
              </a:ext>
            </a:extLst>
          </p:cNvPr>
          <p:cNvSpPr txBox="1"/>
          <p:nvPr/>
        </p:nvSpPr>
        <p:spPr>
          <a:xfrm>
            <a:off x="8889476" y="3676453"/>
            <a:ext cx="405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000" dirty="0"/>
              <a:t>16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BBA84-2AD1-485A-AAD0-5816BDCF3FCD}"/>
              </a:ext>
            </a:extLst>
          </p:cNvPr>
          <p:cNvSpPr txBox="1"/>
          <p:nvPr/>
        </p:nvSpPr>
        <p:spPr>
          <a:xfrm>
            <a:off x="8889476" y="3676453"/>
            <a:ext cx="405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000" dirty="0"/>
              <a:t>16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1C68C-6EF8-48D3-BFCE-C79FBA7D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425" y="2324100"/>
            <a:ext cx="4600575" cy="453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31086-D077-4147-B81B-E816EB26E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3375"/>
            <a:ext cx="5200650" cy="27146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E2E0D3-9206-4D18-B27D-3688EEAC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957" y="365125"/>
            <a:ext cx="4264842" cy="1325563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solidFill>
                  <a:srgbClr val="FF0000"/>
                </a:solidFill>
                <a:cs typeface="B Nazanin" panose="00000400000000000000" pitchFamily="2" charset="-78"/>
              </a:rPr>
              <a:t>ب )</a:t>
            </a:r>
            <a:r>
              <a:rPr lang="en-US" sz="2800" dirty="0">
                <a:solidFill>
                  <a:srgbClr val="FF0000"/>
                </a:solidFill>
                <a:cs typeface="B Nazanin" panose="00000400000000000000" pitchFamily="2" charset="-78"/>
              </a:rPr>
              <a:t> </a:t>
            </a:r>
            <a:r>
              <a:rPr lang="fa-IR" sz="2800" dirty="0">
                <a:cs typeface="B Nazanin" panose="00000400000000000000" pitchFamily="2" charset="-78"/>
              </a:rPr>
              <a:t>به ازای </a:t>
            </a:r>
            <a:r>
              <a:rPr lang="en-US" sz="2800" dirty="0">
                <a:cs typeface="B Nazanin" panose="00000400000000000000" pitchFamily="2" charset="-78"/>
              </a:rPr>
              <a:t>h(E) = 6</a:t>
            </a:r>
            <a:r>
              <a:rPr lang="fa-IR" sz="2800" dirty="0">
                <a:cs typeface="B Nazanin" panose="00000400000000000000" pitchFamily="2" charset="-78"/>
              </a:rPr>
              <a:t> جستجوی گرافی </a:t>
            </a:r>
            <a:r>
              <a:rPr lang="en-US" sz="2800" dirty="0">
                <a:cs typeface="B Nazanin" panose="00000400000000000000" pitchFamily="2" charset="-78"/>
              </a:rPr>
              <a:t>A*</a:t>
            </a:r>
            <a:r>
              <a:rPr lang="fa-IR" sz="2800" dirty="0">
                <a:cs typeface="B Nazanin" panose="00000400000000000000" pitchFamily="2" charset="-78"/>
              </a:rPr>
              <a:t> را برای گراف فضای حالت داده شده اجرا کنید.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69667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DA88B-100B-401A-994C-0F7B83D2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1326" cy="4185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4ABC25-6A1D-44D5-BA39-D48C7FE7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2900"/>
            <a:ext cx="5172075" cy="2705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4C4E4-40C4-4211-AD8F-C45D92E51C7A}"/>
              </a:ext>
            </a:extLst>
          </p:cNvPr>
          <p:cNvSpPr txBox="1"/>
          <p:nvPr/>
        </p:nvSpPr>
        <p:spPr>
          <a:xfrm>
            <a:off x="8889476" y="3676453"/>
            <a:ext cx="405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000" dirty="0"/>
              <a:t>16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A442-1EFB-426D-9B18-DABE4C476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475" y="2371725"/>
            <a:ext cx="4581525" cy="4486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ABBA84-2AD1-485A-AAD0-5816BDCF3FCD}"/>
              </a:ext>
            </a:extLst>
          </p:cNvPr>
          <p:cNvSpPr txBox="1"/>
          <p:nvPr/>
        </p:nvSpPr>
        <p:spPr>
          <a:xfrm>
            <a:off x="8889476" y="3676453"/>
            <a:ext cx="405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000" dirty="0"/>
              <a:t>16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51091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DA88B-100B-401A-994C-0F7B83D2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1326" cy="4185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8EED38-7442-47E3-9DE5-AE5FF02B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3850"/>
            <a:ext cx="5210175" cy="272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2AAD2-0FCD-4491-8BB9-033CEAE5F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0" y="2343150"/>
            <a:ext cx="4610100" cy="4514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B886E-D9F6-4F08-BCD1-F7A5D734E68D}"/>
              </a:ext>
            </a:extLst>
          </p:cNvPr>
          <p:cNvSpPr txBox="1"/>
          <p:nvPr/>
        </p:nvSpPr>
        <p:spPr>
          <a:xfrm>
            <a:off x="8889476" y="3676453"/>
            <a:ext cx="405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000" dirty="0"/>
              <a:t>16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669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DA88B-100B-401A-994C-0F7B83D2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1326" cy="4185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A462B-EA8D-4439-B7A3-019CA551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2352675"/>
            <a:ext cx="4629150" cy="4505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8D3ED0-D581-414C-83E8-F20BE621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3375"/>
            <a:ext cx="51911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0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7B80-6323-411E-BF47-E46B41EB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        عامل خودروی بدون سرنشین</a:t>
            </a:r>
            <a:endParaRPr lang="en-US" sz="32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7B783-C67D-4A8D-8D8D-4283015BB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2448" y="1825625"/>
                <a:ext cx="6131351" cy="4351338"/>
              </a:xfrm>
            </p:spPr>
            <p:txBody>
              <a:bodyPr>
                <a:normAutofit/>
              </a:bodyPr>
              <a:lstStyle/>
              <a:p>
                <a:pPr marL="0" indent="0" algn="r">
                  <a:buNone/>
                </a:pPr>
                <a:r>
                  <a:rPr lang="fa-IR" dirty="0">
                    <a:cs typeface="B Nazanin" panose="00000400000000000000" pitchFamily="2" charset="-78"/>
                  </a:rPr>
                  <a:t>یک خودروی بدون سرنشین در محیطی مطابق روبرو قرار دارد و اعمال مجاز عامل عبارتند از:</a:t>
                </a:r>
              </a:p>
              <a:p>
                <a:pPr algn="r" rtl="1">
                  <a:buFont typeface="Wingdings" panose="05000000000000000000" pitchFamily="2" charset="2"/>
                  <a:buChar char="v"/>
                </a:pPr>
                <a:r>
                  <a:rPr lang="en-US" dirty="0">
                    <a:cs typeface="B Nazanin" panose="00000400000000000000" pitchFamily="2" charset="-78"/>
                  </a:rPr>
                  <a:t>  Right </a:t>
                </a:r>
              </a:p>
              <a:p>
                <a:pPr algn="r" rtl="1">
                  <a:buFont typeface="Wingdings" panose="05000000000000000000" pitchFamily="2" charset="2"/>
                  <a:buChar char="v"/>
                </a:pPr>
                <a:r>
                  <a:rPr lang="en-US" dirty="0">
                    <a:cs typeface="B Nazanin" panose="00000400000000000000" pitchFamily="2" charset="-78"/>
                  </a:rPr>
                  <a:t>Left </a:t>
                </a:r>
              </a:p>
              <a:p>
                <a:pPr algn="r" rtl="1">
                  <a:buFont typeface="Wingdings" panose="05000000000000000000" pitchFamily="2" charset="2"/>
                  <a:buChar char="v"/>
                </a:pPr>
                <a:r>
                  <a:rPr lang="en-US" dirty="0">
                    <a:cs typeface="B Nazanin" panose="00000400000000000000" pitchFamily="2" charset="-78"/>
                  </a:rPr>
                  <a:t>Fast </a:t>
                </a:r>
              </a:p>
              <a:p>
                <a:pPr algn="r" rtl="1">
                  <a:buFont typeface="Wingdings" panose="05000000000000000000" pitchFamily="2" charset="2"/>
                  <a:buChar char="v"/>
                </a:pPr>
                <a:r>
                  <a:rPr lang="en-US" dirty="0">
                    <a:cs typeface="B Nazanin" panose="00000400000000000000" pitchFamily="2" charset="-78"/>
                  </a:rPr>
                  <a:t>Slow 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cs typeface="B Nazanin" panose="00000400000000000000" pitchFamily="2" charset="-78"/>
                  </a:rPr>
                  <a:t>سرعت عامل تنها می تواند بین صفر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𝑚𝑎𝑥</m:t>
                        </m:r>
                      </m:sub>
                    </m:sSub>
                    <m:r>
                      <a:rPr lang="fa-IR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</m:oMath>
                </a14:m>
                <a:r>
                  <a:rPr lang="fa-IR" dirty="0">
                    <a:cs typeface="B Nazanin" panose="00000400000000000000" pitchFamily="2" charset="-78"/>
                  </a:rPr>
                  <a:t> باشد و چرخش نیز تنها در صورتی رخ میدهد که  سرعت برابر صفر باشد.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07B783-C67D-4A8D-8D8D-4283015BB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2448" y="1825625"/>
                <a:ext cx="6131351" cy="4351338"/>
              </a:xfrm>
              <a:blipFill>
                <a:blip r:embed="rId2"/>
                <a:stretch>
                  <a:fillRect l="-1194" t="-2101" r="-2090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oogle Shape;15726;p132">
            <a:extLst>
              <a:ext uri="{FF2B5EF4-FFF2-40B4-BE49-F238E27FC236}">
                <a16:creationId xmlns:a16="http://schemas.microsoft.com/office/drawing/2014/main" id="{7B3003F0-74EB-4E84-8F8C-BB103A6B5F64}"/>
              </a:ext>
            </a:extLst>
          </p:cNvPr>
          <p:cNvGrpSpPr/>
          <p:nvPr/>
        </p:nvGrpSpPr>
        <p:grpSpPr>
          <a:xfrm>
            <a:off x="10637364" y="823169"/>
            <a:ext cx="716436" cy="409473"/>
            <a:chOff x="3961923" y="2486317"/>
            <a:chExt cx="364415" cy="220936"/>
          </a:xfrm>
          <a:solidFill>
            <a:srgbClr val="FF0000"/>
          </a:solidFill>
        </p:grpSpPr>
        <p:sp>
          <p:nvSpPr>
            <p:cNvPr id="5" name="Google Shape;15727;p132">
              <a:extLst>
                <a:ext uri="{FF2B5EF4-FFF2-40B4-BE49-F238E27FC236}">
                  <a16:creationId xmlns:a16="http://schemas.microsoft.com/office/drawing/2014/main" id="{7F3EF34B-06DE-44DD-9CBE-113E9819064B}"/>
                </a:ext>
              </a:extLst>
            </p:cNvPr>
            <p:cNvSpPr/>
            <p:nvPr/>
          </p:nvSpPr>
          <p:spPr>
            <a:xfrm>
              <a:off x="4106764" y="2486507"/>
              <a:ext cx="219574" cy="220746"/>
            </a:xfrm>
            <a:custGeom>
              <a:avLst/>
              <a:gdLst/>
              <a:ahLst/>
              <a:cxnLst/>
              <a:rect l="l" t="t" r="r" b="b"/>
              <a:pathLst>
                <a:path w="6931" h="6968" extrusionOk="0">
                  <a:moveTo>
                    <a:pt x="4114" y="1"/>
                  </a:moveTo>
                  <a:cubicBezTo>
                    <a:pt x="4035" y="1"/>
                    <a:pt x="3953" y="69"/>
                    <a:pt x="3942" y="157"/>
                  </a:cubicBezTo>
                  <a:cubicBezTo>
                    <a:pt x="3930" y="240"/>
                    <a:pt x="4001" y="336"/>
                    <a:pt x="4085" y="348"/>
                  </a:cubicBezTo>
                  <a:cubicBezTo>
                    <a:pt x="4906" y="455"/>
                    <a:pt x="5633" y="895"/>
                    <a:pt x="6085" y="1574"/>
                  </a:cubicBezTo>
                  <a:cubicBezTo>
                    <a:pt x="6764" y="2610"/>
                    <a:pt x="6728" y="3943"/>
                    <a:pt x="5954" y="4908"/>
                  </a:cubicBezTo>
                  <a:cubicBezTo>
                    <a:pt x="5918" y="4943"/>
                    <a:pt x="5906" y="4991"/>
                    <a:pt x="5918" y="5027"/>
                  </a:cubicBezTo>
                  <a:lnTo>
                    <a:pt x="5990" y="6539"/>
                  </a:lnTo>
                  <a:lnTo>
                    <a:pt x="5990" y="6539"/>
                  </a:lnTo>
                  <a:lnTo>
                    <a:pt x="4644" y="5896"/>
                  </a:lnTo>
                  <a:cubicBezTo>
                    <a:pt x="4609" y="5884"/>
                    <a:pt x="4561" y="5884"/>
                    <a:pt x="4525" y="5884"/>
                  </a:cubicBezTo>
                  <a:cubicBezTo>
                    <a:pt x="4272" y="5957"/>
                    <a:pt x="4014" y="5992"/>
                    <a:pt x="3758" y="5992"/>
                  </a:cubicBezTo>
                  <a:cubicBezTo>
                    <a:pt x="2969" y="5992"/>
                    <a:pt x="2201" y="5659"/>
                    <a:pt x="1644" y="5074"/>
                  </a:cubicBezTo>
                  <a:cubicBezTo>
                    <a:pt x="1584" y="5015"/>
                    <a:pt x="1549" y="4955"/>
                    <a:pt x="1501" y="4896"/>
                  </a:cubicBezTo>
                  <a:cubicBezTo>
                    <a:pt x="1453" y="4836"/>
                    <a:pt x="1430" y="4789"/>
                    <a:pt x="1382" y="4729"/>
                  </a:cubicBezTo>
                  <a:lnTo>
                    <a:pt x="1382" y="4717"/>
                  </a:lnTo>
                  <a:cubicBezTo>
                    <a:pt x="1620" y="4300"/>
                    <a:pt x="1751" y="3836"/>
                    <a:pt x="1787" y="3384"/>
                  </a:cubicBezTo>
                  <a:cubicBezTo>
                    <a:pt x="1787" y="3288"/>
                    <a:pt x="1727" y="3205"/>
                    <a:pt x="1632" y="3205"/>
                  </a:cubicBezTo>
                  <a:cubicBezTo>
                    <a:pt x="1549" y="3205"/>
                    <a:pt x="1453" y="3265"/>
                    <a:pt x="1453" y="3348"/>
                  </a:cubicBezTo>
                  <a:cubicBezTo>
                    <a:pt x="1430" y="3836"/>
                    <a:pt x="1263" y="4312"/>
                    <a:pt x="977" y="4729"/>
                  </a:cubicBezTo>
                  <a:cubicBezTo>
                    <a:pt x="739" y="5074"/>
                    <a:pt x="441" y="5360"/>
                    <a:pt x="96" y="5586"/>
                  </a:cubicBezTo>
                  <a:cubicBezTo>
                    <a:pt x="25" y="5622"/>
                    <a:pt x="1" y="5729"/>
                    <a:pt x="37" y="5801"/>
                  </a:cubicBezTo>
                  <a:cubicBezTo>
                    <a:pt x="72" y="5848"/>
                    <a:pt x="132" y="5884"/>
                    <a:pt x="191" y="5884"/>
                  </a:cubicBezTo>
                  <a:cubicBezTo>
                    <a:pt x="215" y="5884"/>
                    <a:pt x="251" y="5860"/>
                    <a:pt x="275" y="5848"/>
                  </a:cubicBezTo>
                  <a:cubicBezTo>
                    <a:pt x="632" y="5622"/>
                    <a:pt x="953" y="5348"/>
                    <a:pt x="1192" y="5015"/>
                  </a:cubicBezTo>
                  <a:cubicBezTo>
                    <a:pt x="1203" y="5051"/>
                    <a:pt x="1215" y="5062"/>
                    <a:pt x="1251" y="5086"/>
                  </a:cubicBezTo>
                  <a:cubicBezTo>
                    <a:pt x="1311" y="5170"/>
                    <a:pt x="1370" y="5229"/>
                    <a:pt x="1406" y="5301"/>
                  </a:cubicBezTo>
                  <a:cubicBezTo>
                    <a:pt x="1811" y="5729"/>
                    <a:pt x="2323" y="6039"/>
                    <a:pt x="2894" y="6205"/>
                  </a:cubicBezTo>
                  <a:cubicBezTo>
                    <a:pt x="3179" y="6284"/>
                    <a:pt x="3465" y="6323"/>
                    <a:pt x="3749" y="6323"/>
                  </a:cubicBezTo>
                  <a:cubicBezTo>
                    <a:pt x="4021" y="6323"/>
                    <a:pt x="4293" y="6287"/>
                    <a:pt x="4561" y="6217"/>
                  </a:cubicBezTo>
                  <a:lnTo>
                    <a:pt x="6109" y="6956"/>
                  </a:lnTo>
                  <a:cubicBezTo>
                    <a:pt x="6145" y="6967"/>
                    <a:pt x="6156" y="6967"/>
                    <a:pt x="6192" y="6967"/>
                  </a:cubicBezTo>
                  <a:cubicBezTo>
                    <a:pt x="6216" y="6967"/>
                    <a:pt x="6252" y="6956"/>
                    <a:pt x="6275" y="6932"/>
                  </a:cubicBezTo>
                  <a:cubicBezTo>
                    <a:pt x="6323" y="6908"/>
                    <a:pt x="6347" y="6848"/>
                    <a:pt x="6347" y="6789"/>
                  </a:cubicBezTo>
                  <a:lnTo>
                    <a:pt x="6275" y="5074"/>
                  </a:lnTo>
                  <a:cubicBezTo>
                    <a:pt x="6668" y="4574"/>
                    <a:pt x="6883" y="3955"/>
                    <a:pt x="6918" y="3300"/>
                  </a:cubicBezTo>
                  <a:cubicBezTo>
                    <a:pt x="6930" y="2622"/>
                    <a:pt x="6752" y="1967"/>
                    <a:pt x="6371" y="1383"/>
                  </a:cubicBezTo>
                  <a:cubicBezTo>
                    <a:pt x="5859" y="633"/>
                    <a:pt x="5037" y="121"/>
                    <a:pt x="4132" y="2"/>
                  </a:cubicBezTo>
                  <a:cubicBezTo>
                    <a:pt x="4126" y="1"/>
                    <a:pt x="4120" y="1"/>
                    <a:pt x="41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728;p132">
              <a:extLst>
                <a:ext uri="{FF2B5EF4-FFF2-40B4-BE49-F238E27FC236}">
                  <a16:creationId xmlns:a16="http://schemas.microsoft.com/office/drawing/2014/main" id="{8246FD91-A94B-45D5-AEF5-BFBB95F9D033}"/>
                </a:ext>
              </a:extLst>
            </p:cNvPr>
            <p:cNvSpPr/>
            <p:nvPr/>
          </p:nvSpPr>
          <p:spPr>
            <a:xfrm>
              <a:off x="3961923" y="2486317"/>
              <a:ext cx="259839" cy="220936"/>
            </a:xfrm>
            <a:custGeom>
              <a:avLst/>
              <a:gdLst/>
              <a:ahLst/>
              <a:cxnLst/>
              <a:rect l="l" t="t" r="r" b="b"/>
              <a:pathLst>
                <a:path w="8202" h="6974" extrusionOk="0">
                  <a:moveTo>
                    <a:pt x="3198" y="1"/>
                  </a:moveTo>
                  <a:cubicBezTo>
                    <a:pt x="2177" y="1"/>
                    <a:pt x="1174" y="493"/>
                    <a:pt x="560" y="1413"/>
                  </a:cubicBezTo>
                  <a:cubicBezTo>
                    <a:pt x="179" y="1973"/>
                    <a:pt x="1" y="2640"/>
                    <a:pt x="25" y="3318"/>
                  </a:cubicBezTo>
                  <a:cubicBezTo>
                    <a:pt x="60" y="3949"/>
                    <a:pt x="287" y="4556"/>
                    <a:pt x="668" y="5080"/>
                  </a:cubicBezTo>
                  <a:lnTo>
                    <a:pt x="596" y="6795"/>
                  </a:lnTo>
                  <a:cubicBezTo>
                    <a:pt x="596" y="6854"/>
                    <a:pt x="620" y="6914"/>
                    <a:pt x="668" y="6938"/>
                  </a:cubicBezTo>
                  <a:cubicBezTo>
                    <a:pt x="703" y="6962"/>
                    <a:pt x="727" y="6973"/>
                    <a:pt x="763" y="6973"/>
                  </a:cubicBezTo>
                  <a:cubicBezTo>
                    <a:pt x="787" y="6973"/>
                    <a:pt x="799" y="6973"/>
                    <a:pt x="834" y="6962"/>
                  </a:cubicBezTo>
                  <a:lnTo>
                    <a:pt x="2382" y="6235"/>
                  </a:lnTo>
                  <a:cubicBezTo>
                    <a:pt x="2647" y="6300"/>
                    <a:pt x="2916" y="6333"/>
                    <a:pt x="3186" y="6333"/>
                  </a:cubicBezTo>
                  <a:cubicBezTo>
                    <a:pt x="3512" y="6333"/>
                    <a:pt x="3837" y="6285"/>
                    <a:pt x="4156" y="6188"/>
                  </a:cubicBezTo>
                  <a:cubicBezTo>
                    <a:pt x="4240" y="6152"/>
                    <a:pt x="4287" y="6069"/>
                    <a:pt x="4251" y="5973"/>
                  </a:cubicBezTo>
                  <a:cubicBezTo>
                    <a:pt x="4233" y="5909"/>
                    <a:pt x="4172" y="5866"/>
                    <a:pt x="4107" y="5866"/>
                  </a:cubicBezTo>
                  <a:cubicBezTo>
                    <a:pt x="4088" y="5866"/>
                    <a:pt x="4068" y="5870"/>
                    <a:pt x="4049" y="5878"/>
                  </a:cubicBezTo>
                  <a:cubicBezTo>
                    <a:pt x="3772" y="5971"/>
                    <a:pt x="3484" y="6015"/>
                    <a:pt x="3198" y="6015"/>
                  </a:cubicBezTo>
                  <a:cubicBezTo>
                    <a:pt x="2931" y="6015"/>
                    <a:pt x="2664" y="5976"/>
                    <a:pt x="2406" y="5902"/>
                  </a:cubicBezTo>
                  <a:cubicBezTo>
                    <a:pt x="2391" y="5897"/>
                    <a:pt x="2376" y="5894"/>
                    <a:pt x="2361" y="5894"/>
                  </a:cubicBezTo>
                  <a:cubicBezTo>
                    <a:pt x="2339" y="5894"/>
                    <a:pt x="2315" y="5900"/>
                    <a:pt x="2287" y="5914"/>
                  </a:cubicBezTo>
                  <a:lnTo>
                    <a:pt x="941" y="6533"/>
                  </a:lnTo>
                  <a:lnTo>
                    <a:pt x="941" y="6533"/>
                  </a:lnTo>
                  <a:lnTo>
                    <a:pt x="1013" y="5021"/>
                  </a:lnTo>
                  <a:cubicBezTo>
                    <a:pt x="1013" y="4985"/>
                    <a:pt x="1001" y="4949"/>
                    <a:pt x="977" y="4902"/>
                  </a:cubicBezTo>
                  <a:cubicBezTo>
                    <a:pt x="203" y="3937"/>
                    <a:pt x="168" y="2604"/>
                    <a:pt x="846" y="1568"/>
                  </a:cubicBezTo>
                  <a:cubicBezTo>
                    <a:pt x="1393" y="759"/>
                    <a:pt x="2293" y="318"/>
                    <a:pt x="3208" y="318"/>
                  </a:cubicBezTo>
                  <a:cubicBezTo>
                    <a:pt x="3748" y="318"/>
                    <a:pt x="4294" y="472"/>
                    <a:pt x="4775" y="794"/>
                  </a:cubicBezTo>
                  <a:cubicBezTo>
                    <a:pt x="5430" y="1247"/>
                    <a:pt x="5883" y="1949"/>
                    <a:pt x="6002" y="2735"/>
                  </a:cubicBezTo>
                  <a:cubicBezTo>
                    <a:pt x="6013" y="2811"/>
                    <a:pt x="6083" y="2867"/>
                    <a:pt x="6168" y="2867"/>
                  </a:cubicBezTo>
                  <a:cubicBezTo>
                    <a:pt x="6176" y="2867"/>
                    <a:pt x="6184" y="2867"/>
                    <a:pt x="6192" y="2866"/>
                  </a:cubicBezTo>
                  <a:cubicBezTo>
                    <a:pt x="6275" y="2854"/>
                    <a:pt x="6335" y="2759"/>
                    <a:pt x="6323" y="2675"/>
                  </a:cubicBezTo>
                  <a:cubicBezTo>
                    <a:pt x="6264" y="2282"/>
                    <a:pt x="6133" y="1913"/>
                    <a:pt x="5954" y="1592"/>
                  </a:cubicBezTo>
                  <a:cubicBezTo>
                    <a:pt x="5990" y="1532"/>
                    <a:pt x="6025" y="1473"/>
                    <a:pt x="6073" y="1413"/>
                  </a:cubicBezTo>
                  <a:cubicBezTo>
                    <a:pt x="6133" y="1330"/>
                    <a:pt x="6192" y="1270"/>
                    <a:pt x="6252" y="1199"/>
                  </a:cubicBezTo>
                  <a:cubicBezTo>
                    <a:pt x="6395" y="1056"/>
                    <a:pt x="6561" y="901"/>
                    <a:pt x="6740" y="782"/>
                  </a:cubicBezTo>
                  <a:cubicBezTo>
                    <a:pt x="7121" y="520"/>
                    <a:pt x="7585" y="365"/>
                    <a:pt x="8050" y="318"/>
                  </a:cubicBezTo>
                  <a:cubicBezTo>
                    <a:pt x="8057" y="320"/>
                    <a:pt x="8065" y="322"/>
                    <a:pt x="8073" y="322"/>
                  </a:cubicBezTo>
                  <a:cubicBezTo>
                    <a:pt x="8137" y="322"/>
                    <a:pt x="8202" y="238"/>
                    <a:pt x="8180" y="163"/>
                  </a:cubicBezTo>
                  <a:cubicBezTo>
                    <a:pt x="8169" y="75"/>
                    <a:pt x="8107" y="7"/>
                    <a:pt x="8022" y="7"/>
                  </a:cubicBezTo>
                  <a:cubicBezTo>
                    <a:pt x="8016" y="7"/>
                    <a:pt x="8009" y="7"/>
                    <a:pt x="8002" y="8"/>
                  </a:cubicBezTo>
                  <a:cubicBezTo>
                    <a:pt x="7490" y="56"/>
                    <a:pt x="6978" y="234"/>
                    <a:pt x="6549" y="532"/>
                  </a:cubicBezTo>
                  <a:cubicBezTo>
                    <a:pt x="6359" y="663"/>
                    <a:pt x="6156" y="818"/>
                    <a:pt x="6002" y="996"/>
                  </a:cubicBezTo>
                  <a:cubicBezTo>
                    <a:pt x="5918" y="1068"/>
                    <a:pt x="5859" y="1139"/>
                    <a:pt x="5799" y="1211"/>
                  </a:cubicBezTo>
                  <a:cubicBezTo>
                    <a:pt x="5787" y="1247"/>
                    <a:pt x="5764" y="1258"/>
                    <a:pt x="5740" y="1294"/>
                  </a:cubicBezTo>
                  <a:cubicBezTo>
                    <a:pt x="5525" y="996"/>
                    <a:pt x="5252" y="735"/>
                    <a:pt x="4954" y="532"/>
                  </a:cubicBezTo>
                  <a:cubicBezTo>
                    <a:pt x="4414" y="174"/>
                    <a:pt x="3803" y="1"/>
                    <a:pt x="31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729;p132">
              <a:extLst>
                <a:ext uri="{FF2B5EF4-FFF2-40B4-BE49-F238E27FC236}">
                  <a16:creationId xmlns:a16="http://schemas.microsoft.com/office/drawing/2014/main" id="{E4BEC74E-415A-4EAA-9055-1181C04F17AB}"/>
                </a:ext>
              </a:extLst>
            </p:cNvPr>
            <p:cNvSpPr/>
            <p:nvPr/>
          </p:nvSpPr>
          <p:spPr>
            <a:xfrm>
              <a:off x="4015113" y="2540870"/>
              <a:ext cx="96212" cy="95832"/>
            </a:xfrm>
            <a:custGeom>
              <a:avLst/>
              <a:gdLst/>
              <a:ahLst/>
              <a:cxnLst/>
              <a:rect l="l" t="t" r="r" b="b"/>
              <a:pathLst>
                <a:path w="3037" h="3025" extrusionOk="0">
                  <a:moveTo>
                    <a:pt x="1418" y="346"/>
                  </a:moveTo>
                  <a:cubicBezTo>
                    <a:pt x="2013" y="346"/>
                    <a:pt x="2501" y="834"/>
                    <a:pt x="2501" y="1430"/>
                  </a:cubicBezTo>
                  <a:cubicBezTo>
                    <a:pt x="2501" y="1668"/>
                    <a:pt x="2430" y="1894"/>
                    <a:pt x="2299" y="2072"/>
                  </a:cubicBezTo>
                  <a:lnTo>
                    <a:pt x="1537" y="1310"/>
                  </a:lnTo>
                  <a:cubicBezTo>
                    <a:pt x="1507" y="1281"/>
                    <a:pt x="1462" y="1266"/>
                    <a:pt x="1418" y="1266"/>
                  </a:cubicBezTo>
                  <a:cubicBezTo>
                    <a:pt x="1373" y="1266"/>
                    <a:pt x="1328" y="1281"/>
                    <a:pt x="1298" y="1310"/>
                  </a:cubicBezTo>
                  <a:cubicBezTo>
                    <a:pt x="1239" y="1370"/>
                    <a:pt x="1239" y="1489"/>
                    <a:pt x="1298" y="1549"/>
                  </a:cubicBezTo>
                  <a:lnTo>
                    <a:pt x="2060" y="2311"/>
                  </a:lnTo>
                  <a:cubicBezTo>
                    <a:pt x="1870" y="2442"/>
                    <a:pt x="1656" y="2513"/>
                    <a:pt x="1418" y="2513"/>
                  </a:cubicBezTo>
                  <a:cubicBezTo>
                    <a:pt x="822" y="2513"/>
                    <a:pt x="334" y="2025"/>
                    <a:pt x="334" y="1430"/>
                  </a:cubicBezTo>
                  <a:cubicBezTo>
                    <a:pt x="334" y="834"/>
                    <a:pt x="822" y="346"/>
                    <a:pt x="1418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30"/>
                  </a:cubicBezTo>
                  <a:cubicBezTo>
                    <a:pt x="1" y="2215"/>
                    <a:pt x="644" y="2858"/>
                    <a:pt x="1429" y="2858"/>
                  </a:cubicBezTo>
                  <a:cubicBezTo>
                    <a:pt x="1763" y="2858"/>
                    <a:pt x="2072" y="2739"/>
                    <a:pt x="2310" y="2549"/>
                  </a:cubicBezTo>
                  <a:lnTo>
                    <a:pt x="2739" y="2977"/>
                  </a:lnTo>
                  <a:cubicBezTo>
                    <a:pt x="2775" y="3001"/>
                    <a:pt x="2811" y="3025"/>
                    <a:pt x="2858" y="3025"/>
                  </a:cubicBezTo>
                  <a:cubicBezTo>
                    <a:pt x="2906" y="3025"/>
                    <a:pt x="2953" y="3001"/>
                    <a:pt x="2977" y="2977"/>
                  </a:cubicBezTo>
                  <a:cubicBezTo>
                    <a:pt x="3037" y="2918"/>
                    <a:pt x="3037" y="2811"/>
                    <a:pt x="2977" y="2739"/>
                  </a:cubicBezTo>
                  <a:lnTo>
                    <a:pt x="2549" y="2311"/>
                  </a:lnTo>
                  <a:cubicBezTo>
                    <a:pt x="2739" y="2072"/>
                    <a:pt x="2858" y="1751"/>
                    <a:pt x="2858" y="1430"/>
                  </a:cubicBezTo>
                  <a:cubicBezTo>
                    <a:pt x="2858" y="644"/>
                    <a:pt x="2215" y="1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730;p132">
              <a:extLst>
                <a:ext uri="{FF2B5EF4-FFF2-40B4-BE49-F238E27FC236}">
                  <a16:creationId xmlns:a16="http://schemas.microsoft.com/office/drawing/2014/main" id="{1CFF154E-FDE6-4614-ABF4-8C923FCFD080}"/>
                </a:ext>
              </a:extLst>
            </p:cNvPr>
            <p:cNvSpPr/>
            <p:nvPr/>
          </p:nvSpPr>
          <p:spPr>
            <a:xfrm>
              <a:off x="4186375" y="2539381"/>
              <a:ext cx="77331" cy="90541"/>
            </a:xfrm>
            <a:custGeom>
              <a:avLst/>
              <a:gdLst/>
              <a:ahLst/>
              <a:cxnLst/>
              <a:rect l="l" t="t" r="r" b="b"/>
              <a:pathLst>
                <a:path w="2441" h="2858" extrusionOk="0">
                  <a:moveTo>
                    <a:pt x="1203" y="607"/>
                  </a:moveTo>
                  <a:lnTo>
                    <a:pt x="1572" y="1524"/>
                  </a:lnTo>
                  <a:lnTo>
                    <a:pt x="834" y="1524"/>
                  </a:lnTo>
                  <a:lnTo>
                    <a:pt x="1203" y="607"/>
                  </a:lnTo>
                  <a:close/>
                  <a:moveTo>
                    <a:pt x="1215" y="0"/>
                  </a:moveTo>
                  <a:cubicBezTo>
                    <a:pt x="1155" y="0"/>
                    <a:pt x="1084" y="48"/>
                    <a:pt x="1072" y="107"/>
                  </a:cubicBezTo>
                  <a:lnTo>
                    <a:pt x="441" y="1619"/>
                  </a:lnTo>
                  <a:lnTo>
                    <a:pt x="24" y="2620"/>
                  </a:lnTo>
                  <a:cubicBezTo>
                    <a:pt x="0" y="2715"/>
                    <a:pt x="24" y="2798"/>
                    <a:pt x="119" y="2846"/>
                  </a:cubicBezTo>
                  <a:cubicBezTo>
                    <a:pt x="139" y="2851"/>
                    <a:pt x="159" y="2854"/>
                    <a:pt x="179" y="2854"/>
                  </a:cubicBezTo>
                  <a:cubicBezTo>
                    <a:pt x="245" y="2854"/>
                    <a:pt x="309" y="2823"/>
                    <a:pt x="345" y="2750"/>
                  </a:cubicBezTo>
                  <a:lnTo>
                    <a:pt x="714" y="1858"/>
                  </a:lnTo>
                  <a:lnTo>
                    <a:pt x="1750" y="1858"/>
                  </a:lnTo>
                  <a:lnTo>
                    <a:pt x="2131" y="2750"/>
                  </a:lnTo>
                  <a:cubicBezTo>
                    <a:pt x="2155" y="2810"/>
                    <a:pt x="2215" y="2858"/>
                    <a:pt x="2274" y="2858"/>
                  </a:cubicBezTo>
                  <a:cubicBezTo>
                    <a:pt x="2286" y="2858"/>
                    <a:pt x="2322" y="2858"/>
                    <a:pt x="2334" y="2846"/>
                  </a:cubicBezTo>
                  <a:cubicBezTo>
                    <a:pt x="2405" y="2798"/>
                    <a:pt x="2441" y="2715"/>
                    <a:pt x="2405" y="2620"/>
                  </a:cubicBezTo>
                  <a:lnTo>
                    <a:pt x="1988" y="1619"/>
                  </a:lnTo>
                  <a:lnTo>
                    <a:pt x="1369" y="107"/>
                  </a:lnTo>
                  <a:cubicBezTo>
                    <a:pt x="1334" y="48"/>
                    <a:pt x="1274" y="0"/>
                    <a:pt x="1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E36880E-9C6C-4D75-B1FE-87DE11A1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28" y="1894323"/>
            <a:ext cx="4446351" cy="42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3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DA88B-100B-401A-994C-0F7B83D2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1326" cy="4185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716927-8972-425D-8B15-D9D3A771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3850"/>
            <a:ext cx="5210175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89566-C02C-44DA-A8C9-B5D0C48A1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25" y="2333625"/>
            <a:ext cx="46767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33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DA88B-100B-401A-994C-0F7B83D2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1326" cy="4185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A20E1-9CDA-4AC7-A8B2-2AEDF1DC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2900"/>
            <a:ext cx="5162550" cy="270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3E144C-F4A4-43C1-B5CF-5E407C9EE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2314575"/>
            <a:ext cx="46291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1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DA88B-100B-401A-994C-0F7B83D2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1326" cy="4185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939B64-16F5-4AD4-8943-CC425C8B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3850"/>
            <a:ext cx="5200650" cy="2724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B85A6F-383D-4C36-AC22-56EEBAA99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75" y="2343150"/>
            <a:ext cx="46577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5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DA88B-100B-401A-994C-0F7B83D2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1326" cy="4185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A10A1A-B857-45F6-A8EF-BA5578FCF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3850"/>
            <a:ext cx="5181600" cy="2724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CBCCF-66D0-4371-8896-CF7DC5DDC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2314379"/>
            <a:ext cx="46291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82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DA88B-100B-401A-994C-0F7B83D2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1326" cy="4185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7E75D8-6CE3-4C16-8532-3C9962C2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0" y="2314379"/>
            <a:ext cx="4629150" cy="4562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5328B-C1DB-4104-9A65-72E18265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82162"/>
            <a:ext cx="5137608" cy="26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8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A2C5C8-2F6C-4B3A-95FD-9014314CAD60}"/>
              </a:ext>
            </a:extLst>
          </p:cNvPr>
          <p:cNvSpPr txBox="1"/>
          <p:nvPr/>
        </p:nvSpPr>
        <p:spPr>
          <a:xfrm>
            <a:off x="509047" y="933254"/>
            <a:ext cx="1110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solidFill>
                  <a:srgbClr val="FF0000"/>
                </a:solidFill>
                <a:cs typeface="B Nazanin" panose="00000400000000000000" pitchFamily="2" charset="-78"/>
              </a:rPr>
              <a:t>الف ) </a:t>
            </a:r>
            <a:r>
              <a:rPr lang="fa-IR" sz="2800" dirty="0">
                <a:cs typeface="B Nazanin" panose="00000400000000000000" pitchFamily="2" charset="-78"/>
              </a:rPr>
              <a:t>در صورتی که محیط عامل یک جدول </a:t>
            </a:r>
            <a:r>
              <a:rPr lang="en-US" sz="2800" dirty="0">
                <a:cs typeface="B Nazanin" panose="00000400000000000000" pitchFamily="2" charset="-78"/>
              </a:rPr>
              <a:t>N × M</a:t>
            </a:r>
            <a:r>
              <a:rPr lang="fa-IR" sz="2800" dirty="0">
                <a:cs typeface="B Nazanin" panose="00000400000000000000" pitchFamily="2" charset="-78"/>
              </a:rPr>
              <a:t> باشد با فرض اینکه تمامی حالات از ابتدا قابل دسترس باشند، اندازه کل فضای حالت چقدر است؟ توضیح دهید.</a:t>
            </a:r>
            <a:endParaRPr lang="en-US" sz="28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E0A7B-8CEB-4552-9BA3-52892B4DF394}"/>
                  </a:ext>
                </a:extLst>
              </p:cNvPr>
              <p:cNvSpPr txBox="1"/>
              <p:nvPr/>
            </p:nvSpPr>
            <p:spPr>
              <a:xfrm>
                <a:off x="4001678" y="2507530"/>
                <a:ext cx="4119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fa-I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fa-I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E0A7B-8CEB-4552-9BA3-52892B4DF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78" y="2507530"/>
                <a:ext cx="41195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B0E450-381A-4D32-AC64-B7B103943A16}"/>
              </a:ext>
            </a:extLst>
          </p:cNvPr>
          <p:cNvSpPr txBox="1"/>
          <p:nvPr/>
        </p:nvSpPr>
        <p:spPr>
          <a:xfrm>
            <a:off x="810705" y="3864989"/>
            <a:ext cx="10803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solidFill>
                  <a:srgbClr val="FF0000"/>
                </a:solidFill>
                <a:cs typeface="B Nazanin" panose="00000400000000000000" pitchFamily="2" charset="-78"/>
              </a:rPr>
              <a:t>ب ) </a:t>
            </a:r>
            <a:r>
              <a:rPr lang="fa-IR" sz="2800" dirty="0">
                <a:cs typeface="B Nazanin" panose="00000400000000000000" pitchFamily="2" charset="-78"/>
              </a:rPr>
              <a:t>در صورتی که اعمال غیر مجاز توسط تابع انتقال حذف شوند حداکثر ضریب انشعاب چقدر است؟</a:t>
            </a:r>
            <a:endParaRPr lang="en-US" sz="28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408FF-8E18-4C10-8490-68E24D831E77}"/>
              </a:ext>
            </a:extLst>
          </p:cNvPr>
          <p:cNvSpPr txBox="1"/>
          <p:nvPr/>
        </p:nvSpPr>
        <p:spPr>
          <a:xfrm>
            <a:off x="4628561" y="5109328"/>
            <a:ext cx="286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B Nazanin" panose="00000400000000000000" pitchFamily="2" charset="-7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8899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1850-156F-4377-8CE9-85D4E388A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a-IR" sz="4400" dirty="0">
                <a:solidFill>
                  <a:srgbClr val="FF0000"/>
                </a:solidFill>
                <a:cs typeface="B Nazanin" panose="00000400000000000000" pitchFamily="2" charset="-78"/>
              </a:rPr>
              <a:t>جستجو های ناآگاهانه</a:t>
            </a:r>
            <a:endParaRPr lang="en-US" sz="44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cxnSp>
        <p:nvCxnSpPr>
          <p:cNvPr id="4" name="Google Shape;290;p54">
            <a:extLst>
              <a:ext uri="{FF2B5EF4-FFF2-40B4-BE49-F238E27FC236}">
                <a16:creationId xmlns:a16="http://schemas.microsoft.com/office/drawing/2014/main" id="{6B0E8AA5-3E28-4255-BDA1-27C2C9D42973}"/>
              </a:ext>
            </a:extLst>
          </p:cNvPr>
          <p:cNvCxnSpPr>
            <a:cxnSpLocks/>
          </p:cNvCxnSpPr>
          <p:nvPr/>
        </p:nvCxnSpPr>
        <p:spPr>
          <a:xfrm flipV="1">
            <a:off x="3908981" y="4138368"/>
            <a:ext cx="4374037" cy="80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9178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D2B5-2E90-4A78-9034-9F057FC1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	      دو نکته مهم !</a:t>
            </a:r>
            <a:endParaRPr lang="en-US" sz="32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47E93-D7C6-4C80-9511-B29BC4E1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dirty="0">
                <a:cs typeface="B Nazanin" panose="00000400000000000000" pitchFamily="2" charset="-78"/>
              </a:rPr>
              <a:t> جستجوی گرافی در برابر جستجوی درختی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endParaRPr lang="fa-IR" dirty="0">
              <a:cs typeface="B Nazanin" panose="00000400000000000000" pitchFamily="2" charset="-78"/>
            </a:endParaRP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fa-IR" dirty="0">
                <a:cs typeface="B Nazanin" panose="00000400000000000000" pitchFamily="2" charset="-78"/>
              </a:rPr>
              <a:t> در جستجوی گرافی از یک حافظه اضافی برای نگه داری گره‌های که مشاهده شده است، استفاده میشود.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fa-IR" dirty="0">
                <a:cs typeface="B Nazanin" panose="00000400000000000000" pitchFamily="2" charset="-78"/>
              </a:rPr>
              <a:t> در حالیکه در جستجوی درختی ممکن است یک گره چند بار </a:t>
            </a:r>
            <a:r>
              <a:rPr lang="en-US" dirty="0">
                <a:cs typeface="B Nazanin" panose="00000400000000000000" pitchFamily="2" charset="-78"/>
              </a:rPr>
              <a:t>visit</a:t>
            </a:r>
            <a:r>
              <a:rPr lang="fa-IR" dirty="0">
                <a:cs typeface="B Nazanin" panose="00000400000000000000" pitchFamily="2" charset="-78"/>
              </a:rPr>
              <a:t> شود.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endParaRPr lang="fa-IR" dirty="0">
              <a:cs typeface="B Nazanin" panose="00000400000000000000" pitchFamily="2" charset="-78"/>
            </a:endParaRPr>
          </a:p>
          <a:p>
            <a:pPr lvl="1" algn="r" rtl="1">
              <a:buFont typeface="Wingdings" panose="05000000000000000000" pitchFamily="2" charset="2"/>
              <a:buChar char="v"/>
            </a:pPr>
            <a:endParaRPr lang="fa-IR" dirty="0">
              <a:cs typeface="B Nazanin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dirty="0">
                <a:cs typeface="B Nazanin" panose="00000400000000000000" pitchFamily="2" charset="-78"/>
              </a:rPr>
              <a:t> زمان انجام آزمون هدف (</a:t>
            </a:r>
            <a:r>
              <a:rPr lang="en-US" dirty="0">
                <a:cs typeface="B Nazanin" panose="00000400000000000000" pitchFamily="2" charset="-78"/>
              </a:rPr>
              <a:t>Goal test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  <a:p>
            <a:pPr lvl="1" algn="r" rtl="1">
              <a:buFont typeface="Wingdings" panose="05000000000000000000" pitchFamily="2" charset="2"/>
              <a:buChar char="v"/>
            </a:pPr>
            <a:endParaRPr lang="en-US" dirty="0">
              <a:cs typeface="B Nazanin" panose="00000400000000000000" pitchFamily="2" charset="-78"/>
            </a:endParaRP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fa-IR" dirty="0">
                <a:cs typeface="B Nazanin" panose="00000400000000000000" pitchFamily="2" charset="-78"/>
              </a:rPr>
              <a:t> در هنگام تولید نود</a:t>
            </a:r>
          </a:p>
          <a:p>
            <a:pPr lvl="1" algn="r" rtl="1">
              <a:buFont typeface="Wingdings" panose="05000000000000000000" pitchFamily="2" charset="2"/>
              <a:buChar char="v"/>
            </a:pPr>
            <a:r>
              <a:rPr lang="fa-IR" dirty="0">
                <a:cs typeface="B Nazanin" panose="00000400000000000000" pitchFamily="2" charset="-78"/>
              </a:rPr>
              <a:t>در هنگام بسط نود</a:t>
            </a:r>
          </a:p>
        </p:txBody>
      </p:sp>
      <p:grpSp>
        <p:nvGrpSpPr>
          <p:cNvPr id="4" name="Google Shape;14339;p130">
            <a:extLst>
              <a:ext uri="{FF2B5EF4-FFF2-40B4-BE49-F238E27FC236}">
                <a16:creationId xmlns:a16="http://schemas.microsoft.com/office/drawing/2014/main" id="{39EF9889-2479-46BD-8827-FA2C4130765D}"/>
              </a:ext>
            </a:extLst>
          </p:cNvPr>
          <p:cNvGrpSpPr/>
          <p:nvPr/>
        </p:nvGrpSpPr>
        <p:grpSpPr>
          <a:xfrm>
            <a:off x="10737678" y="760270"/>
            <a:ext cx="531280" cy="535272"/>
            <a:chOff x="3086313" y="2877049"/>
            <a:chExt cx="320143" cy="392581"/>
          </a:xfrm>
          <a:solidFill>
            <a:srgbClr val="FF0000"/>
          </a:solidFill>
        </p:grpSpPr>
        <p:sp>
          <p:nvSpPr>
            <p:cNvPr id="5" name="Google Shape;14340;p130">
              <a:extLst>
                <a:ext uri="{FF2B5EF4-FFF2-40B4-BE49-F238E27FC236}">
                  <a16:creationId xmlns:a16="http://schemas.microsoft.com/office/drawing/2014/main" id="{899FEFE9-60B7-44AF-9EF9-D69AFF96FE32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341;p130">
              <a:extLst>
                <a:ext uri="{FF2B5EF4-FFF2-40B4-BE49-F238E27FC236}">
                  <a16:creationId xmlns:a16="http://schemas.microsoft.com/office/drawing/2014/main" id="{25DC351E-1EB1-4E08-B7FD-84FCBD7C2E6C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342;p130">
              <a:extLst>
                <a:ext uri="{FF2B5EF4-FFF2-40B4-BE49-F238E27FC236}">
                  <a16:creationId xmlns:a16="http://schemas.microsoft.com/office/drawing/2014/main" id="{B4841B73-A544-46A7-8650-19AEEE440479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343;p130">
              <a:extLst>
                <a:ext uri="{FF2B5EF4-FFF2-40B4-BE49-F238E27FC236}">
                  <a16:creationId xmlns:a16="http://schemas.microsoft.com/office/drawing/2014/main" id="{8A2FEA5F-3D52-4B5C-81F7-4D1801A34F9A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344;p130">
              <a:extLst>
                <a:ext uri="{FF2B5EF4-FFF2-40B4-BE49-F238E27FC236}">
                  <a16:creationId xmlns:a16="http://schemas.microsoft.com/office/drawing/2014/main" id="{44FC6CD4-4860-4ED4-BD84-182D0667F523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345;p130">
              <a:extLst>
                <a:ext uri="{FF2B5EF4-FFF2-40B4-BE49-F238E27FC236}">
                  <a16:creationId xmlns:a16="http://schemas.microsoft.com/office/drawing/2014/main" id="{48C19A7C-19A7-47E6-A28E-84EABE009843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346;p130">
              <a:extLst>
                <a:ext uri="{FF2B5EF4-FFF2-40B4-BE49-F238E27FC236}">
                  <a16:creationId xmlns:a16="http://schemas.microsoft.com/office/drawing/2014/main" id="{908DDBD6-9384-40A3-9862-6DFD81A4BF6C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347;p130">
              <a:extLst>
                <a:ext uri="{FF2B5EF4-FFF2-40B4-BE49-F238E27FC236}">
                  <a16:creationId xmlns:a16="http://schemas.microsoft.com/office/drawing/2014/main" id="{3740ACAF-B8C0-48DB-8195-5D0E1FF1545C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348;p130">
              <a:extLst>
                <a:ext uri="{FF2B5EF4-FFF2-40B4-BE49-F238E27FC236}">
                  <a16:creationId xmlns:a16="http://schemas.microsoft.com/office/drawing/2014/main" id="{8C29E8F0-3B09-45FE-98EC-01F3C23EE676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349;p130">
              <a:extLst>
                <a:ext uri="{FF2B5EF4-FFF2-40B4-BE49-F238E27FC236}">
                  <a16:creationId xmlns:a16="http://schemas.microsoft.com/office/drawing/2014/main" id="{303C1262-53A5-42AE-94D3-84808AF365E6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350;p130">
              <a:extLst>
                <a:ext uri="{FF2B5EF4-FFF2-40B4-BE49-F238E27FC236}">
                  <a16:creationId xmlns:a16="http://schemas.microsoft.com/office/drawing/2014/main" id="{BE2CECF0-EFE6-4772-92F8-3AF8306D2A95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351;p130">
              <a:extLst>
                <a:ext uri="{FF2B5EF4-FFF2-40B4-BE49-F238E27FC236}">
                  <a16:creationId xmlns:a16="http://schemas.microsoft.com/office/drawing/2014/main" id="{628F8F2D-DC17-4424-9118-A7119DDF3D84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253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DF66-0CA2-476D-AC7B-526A0090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جستجوی اول سطح – </a:t>
            </a:r>
            <a:r>
              <a:rPr lang="en-US" sz="3200" dirty="0">
                <a:solidFill>
                  <a:srgbClr val="FF0000"/>
                </a:solidFill>
                <a:cs typeface="B Nazanin" panose="00000400000000000000" pitchFamily="2" charset="-78"/>
              </a:rPr>
              <a:t>BFS</a:t>
            </a:r>
            <a:r>
              <a:rPr lang="fa-IR" sz="3200" dirty="0">
                <a:solidFill>
                  <a:srgbClr val="FF0000"/>
                </a:solidFill>
                <a:cs typeface="B Nazanin" panose="00000400000000000000" pitchFamily="2" charset="-78"/>
              </a:rPr>
              <a:t> : بسط کم عمق ترین گره بسط نیافته</a:t>
            </a:r>
            <a:endParaRPr lang="en-US" sz="32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17B27-A69B-40A4-85D4-50CC387D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74" y="1822663"/>
            <a:ext cx="9206252" cy="45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73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4511</TotalTime>
  <Words>1114</Words>
  <Application>Microsoft Office PowerPoint</Application>
  <PresentationFormat>Widescreen</PresentationFormat>
  <Paragraphs>178</Paragraphs>
  <Slides>54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B Nazanin</vt:lpstr>
      <vt:lpstr>BMitra</vt:lpstr>
      <vt:lpstr>BMitraBold</vt:lpstr>
      <vt:lpstr>Calibri</vt:lpstr>
      <vt:lpstr>Calibri Light</vt:lpstr>
      <vt:lpstr>Cambria Math</vt:lpstr>
      <vt:lpstr>Comic Sans MS</vt:lpstr>
      <vt:lpstr>Wingdings</vt:lpstr>
      <vt:lpstr>Office Theme</vt:lpstr>
      <vt:lpstr>مبانی و کاربردهای هوش مصنوعی</vt:lpstr>
      <vt:lpstr>محیط وظیفه و انواع محیط‌ ها و فرموله بندی مسائل</vt:lpstr>
      <vt:lpstr>         مشخص کردن PEAS در عامل‌های دستیار صوتی اپل و پیشنهاد دهنده دوست و مشخص کردن ویژگی های محیط وظیفه عامل های فوق که شامل موارد زیر هستند:</vt:lpstr>
      <vt:lpstr>PowerPoint Presentation</vt:lpstr>
      <vt:lpstr>        عامل خودروی بدون سرنشین</vt:lpstr>
      <vt:lpstr>PowerPoint Presentation</vt:lpstr>
      <vt:lpstr>جستجو های ناآگاهانه</vt:lpstr>
      <vt:lpstr>       دو نکته مهم !</vt:lpstr>
      <vt:lpstr>جستجوی اول سطح – BFS : بسط کم عمق ترین گره بسط نیافته</vt:lpstr>
      <vt:lpstr>ویدیوی آموزش الگوریتم گرافی BFS همراه با مثال</vt:lpstr>
      <vt:lpstr>        جستجوی گرافی با استفاده از الگوریتم BFS</vt:lpstr>
      <vt:lpstr>PowerPoint Presentation</vt:lpstr>
      <vt:lpstr>PowerPoint Presentation</vt:lpstr>
      <vt:lpstr>PowerPoint Presentation</vt:lpstr>
      <vt:lpstr>PowerPoint Presentation</vt:lpstr>
      <vt:lpstr>        جستجوی درختی با استفاده از الگوریتم BFS</vt:lpstr>
      <vt:lpstr>PowerPoint Presentation</vt:lpstr>
      <vt:lpstr>PowerPoint Presentation</vt:lpstr>
      <vt:lpstr>PowerPoint Presentation</vt:lpstr>
      <vt:lpstr>PowerPoint Presentation</vt:lpstr>
      <vt:lpstr>       مثالی دیگر از BFS</vt:lpstr>
      <vt:lpstr>جستجوی هزینه یکنواخت - UCS</vt:lpstr>
      <vt:lpstr>شبه کد الگوریتم UCS</vt:lpstr>
      <vt:lpstr>        مثال جستجو با استفاده از الگوریتم UCS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جستجوی اول عمق - DFS</vt:lpstr>
      <vt:lpstr>        مثال جستجو با استفاده از الگوریتم DFS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جستجو های آگاهانه و توابع هیوریستیک</vt:lpstr>
      <vt:lpstr>جستجوی A*</vt:lpstr>
      <vt:lpstr>ویدیوی آموزش الگوریتم A* همراه با مثال</vt:lpstr>
      <vt:lpstr>        مثال جستجو با استفاده از الگوریتم A*</vt:lpstr>
      <vt:lpstr>الف ) به ازای چه مقادیری از  h(E) هیوریستیک داده شده هم قابل قبول(admissible) و هم سازگار (consistent) است؟</vt:lpstr>
      <vt:lpstr>ب ) به ازای h(E) = 6 جستجوی گرافی A* را برای گراف فضای حالت داده شده اجرا کنید.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مبانی و کاربردهای هوش مصنوعی</dc:title>
  <dc:creator>Ali</dc:creator>
  <cp:lastModifiedBy>Ali</cp:lastModifiedBy>
  <cp:revision>14</cp:revision>
  <dcterms:created xsi:type="dcterms:W3CDTF">2021-10-06T17:20:25Z</dcterms:created>
  <dcterms:modified xsi:type="dcterms:W3CDTF">2021-10-13T10:05:44Z</dcterms:modified>
</cp:coreProperties>
</file>